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0"/>
  </p:notesMasterIdLst>
  <p:sldIdLst>
    <p:sldId id="256" r:id="rId2"/>
    <p:sldId id="259" r:id="rId3"/>
    <p:sldId id="257" r:id="rId4"/>
    <p:sldId id="258" r:id="rId5"/>
    <p:sldId id="260" r:id="rId6"/>
    <p:sldId id="262" r:id="rId7"/>
    <p:sldId id="263" r:id="rId8"/>
    <p:sldId id="26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jAk9ygYSEnW3XelT3XlPz8r87w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B9F9EA5-2EB1-4188-801E-CE6695826927}">
  <a:tblStyle styleId="{DB9F9EA5-2EB1-4188-801E-CE6695826927}" styleName="Table_0">
    <a:wholeTbl>
      <a:tcTxStyle b="off" i="off">
        <a:font>
          <a:latin typeface="Trebuchet MS"/>
          <a:ea typeface="Trebuchet MS"/>
          <a:cs typeface="Trebuchet M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F6FC"/>
          </a:solidFill>
        </a:fill>
      </a:tcStyle>
    </a:wholeTbl>
    <a:band1H>
      <a:tcTxStyle/>
      <a:tcStyle>
        <a:tcBdr/>
        <a:fill>
          <a:solidFill>
            <a:srgbClr val="D1ECF9"/>
          </a:solidFill>
        </a:fill>
      </a:tcStyle>
    </a:band1H>
    <a:band2H>
      <a:tcTxStyle/>
      <a:tcStyle>
        <a:tcBdr/>
      </a:tcStyle>
    </a:band2H>
    <a:band1V>
      <a:tcTxStyle/>
      <a:tcStyle>
        <a:tcBdr/>
        <a:fill>
          <a:solidFill>
            <a:srgbClr val="D1ECF9"/>
          </a:solidFill>
        </a:fill>
      </a:tcStyle>
    </a:band1V>
    <a:band2V>
      <a:tcTxStyle/>
      <a:tcStyle>
        <a:tcBdr/>
      </a:tcStyle>
    </a:band2V>
    <a:lastCol>
      <a:tcTxStyle b="on" i="off">
        <a:font>
          <a:latin typeface="Trebuchet MS"/>
          <a:ea typeface="Trebuchet MS"/>
          <a:cs typeface="Trebuchet MS"/>
        </a:font>
        <a:schemeClr val="lt1"/>
      </a:tcTxStyle>
      <a:tcStyle>
        <a:tcBdr/>
        <a:fill>
          <a:solidFill>
            <a:schemeClr val="accent1"/>
          </a:solidFill>
        </a:fill>
      </a:tcStyle>
    </a:lastCol>
    <a:firstCol>
      <a:tcTxStyle b="on" i="off">
        <a:font>
          <a:latin typeface="Trebuchet MS"/>
          <a:ea typeface="Trebuchet MS"/>
          <a:cs typeface="Trebuchet MS"/>
        </a:font>
        <a:schemeClr val="lt1"/>
      </a:tcTxStyle>
      <a:tcStyle>
        <a:tcBdr/>
        <a:fill>
          <a:solidFill>
            <a:schemeClr val="accent1"/>
          </a:solidFill>
        </a:fill>
      </a:tcStyle>
    </a:firstCol>
    <a:lastRow>
      <a:tcTxStyle b="on" i="off">
        <a:font>
          <a:latin typeface="Trebuchet MS"/>
          <a:ea typeface="Trebuchet MS"/>
          <a:cs typeface="Trebuchet M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Trebuchet MS"/>
          <a:ea typeface="Trebuchet MS"/>
          <a:cs typeface="Trebuchet M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ngor Cymuned Llangrannog" userId="255661c1b57424a7" providerId="LiveId" clId="{ECD775E0-F596-4AE7-9467-A5706D0B094E}"/>
    <pc:docChg chg="custSel modSld">
      <pc:chgData name="Cyngor Cymuned Llangrannog" userId="255661c1b57424a7" providerId="LiveId" clId="{ECD775E0-F596-4AE7-9467-A5706D0B094E}" dt="2026-07-06T19:11:02.641" v="1050" actId="313"/>
      <pc:docMkLst>
        <pc:docMk/>
      </pc:docMkLst>
      <pc:sldChg chg="modSp mod">
        <pc:chgData name="Cyngor Cymuned Llangrannog" userId="255661c1b57424a7" providerId="LiveId" clId="{ECD775E0-F596-4AE7-9467-A5706D0B094E}" dt="2026-06-15T17:18:41.822" v="5" actId="20577"/>
        <pc:sldMkLst>
          <pc:docMk/>
          <pc:sldMk cId="0" sldId="256"/>
        </pc:sldMkLst>
        <pc:spChg chg="mod">
          <ac:chgData name="Cyngor Cymuned Llangrannog" userId="255661c1b57424a7" providerId="LiveId" clId="{ECD775E0-F596-4AE7-9467-A5706D0B094E}" dt="2026-06-15T17:18:41.822" v="5" actId="20577"/>
          <ac:spMkLst>
            <pc:docMk/>
            <pc:sldMk cId="0" sldId="256"/>
            <ac:spMk id="144" creationId="{00000000-0000-0000-0000-000000000000}"/>
          </ac:spMkLst>
        </pc:spChg>
      </pc:sldChg>
      <pc:sldChg chg="modSp mod">
        <pc:chgData name="Cyngor Cymuned Llangrannog" userId="255661c1b57424a7" providerId="LiveId" clId="{ECD775E0-F596-4AE7-9467-A5706D0B094E}" dt="2026-07-06T18:09:17.437" v="606" actId="20577"/>
        <pc:sldMkLst>
          <pc:docMk/>
          <pc:sldMk cId="0" sldId="257"/>
        </pc:sldMkLst>
        <pc:graphicFrameChg chg="modGraphic">
          <ac:chgData name="Cyngor Cymuned Llangrannog" userId="255661c1b57424a7" providerId="LiveId" clId="{ECD775E0-F596-4AE7-9467-A5706D0B094E}" dt="2026-07-06T18:09:17.437" v="606" actId="20577"/>
          <ac:graphicFrameMkLst>
            <pc:docMk/>
            <pc:sldMk cId="0" sldId="257"/>
            <ac:graphicFrameMk id="3" creationId="{D5975A27-E2F3-790D-56EF-613FB916F349}"/>
          </ac:graphicFrameMkLst>
        </pc:graphicFrameChg>
      </pc:sldChg>
      <pc:sldChg chg="modSp mod">
        <pc:chgData name="Cyngor Cymuned Llangrannog" userId="255661c1b57424a7" providerId="LiveId" clId="{ECD775E0-F596-4AE7-9467-A5706D0B094E}" dt="2026-07-06T18:10:07.434" v="620" actId="20577"/>
        <pc:sldMkLst>
          <pc:docMk/>
          <pc:sldMk cId="0" sldId="258"/>
        </pc:sldMkLst>
        <pc:spChg chg="mod">
          <ac:chgData name="Cyngor Cymuned Llangrannog" userId="255661c1b57424a7" providerId="LiveId" clId="{ECD775E0-F596-4AE7-9467-A5706D0B094E}" dt="2026-07-06T18:10:07.434" v="620" actId="20577"/>
          <ac:spMkLst>
            <pc:docMk/>
            <pc:sldMk cId="0" sldId="258"/>
            <ac:spMk id="2" creationId="{6B8AEA0E-3880-81BD-0E29-BCCF50956BFE}"/>
          </ac:spMkLst>
        </pc:spChg>
      </pc:sldChg>
      <pc:sldChg chg="modSp mod">
        <pc:chgData name="Cyngor Cymuned Llangrannog" userId="255661c1b57424a7" providerId="LiveId" clId="{ECD775E0-F596-4AE7-9467-A5706D0B094E}" dt="2026-07-06T19:09:34.456" v="1049" actId="20577"/>
        <pc:sldMkLst>
          <pc:docMk/>
          <pc:sldMk cId="0" sldId="259"/>
        </pc:sldMkLst>
        <pc:spChg chg="mod">
          <ac:chgData name="Cyngor Cymuned Llangrannog" userId="255661c1b57424a7" providerId="LiveId" clId="{ECD775E0-F596-4AE7-9467-A5706D0B094E}" dt="2026-07-06T19:09:34.456" v="1049" actId="20577"/>
          <ac:spMkLst>
            <pc:docMk/>
            <pc:sldMk cId="0" sldId="259"/>
            <ac:spMk id="2" creationId="{CB7CB6A1-4F46-5020-EA32-C5476F532EB8}"/>
          </ac:spMkLst>
        </pc:spChg>
        <pc:spChg chg="mod">
          <ac:chgData name="Cyngor Cymuned Llangrannog" userId="255661c1b57424a7" providerId="LiveId" clId="{ECD775E0-F596-4AE7-9467-A5706D0B094E}" dt="2026-06-15T17:19:11.316" v="27" actId="20577"/>
          <ac:spMkLst>
            <pc:docMk/>
            <pc:sldMk cId="0" sldId="259"/>
            <ac:spMk id="161" creationId="{00000000-0000-0000-0000-000000000000}"/>
          </ac:spMkLst>
        </pc:spChg>
        <pc:spChg chg="mod">
          <ac:chgData name="Cyngor Cymuned Llangrannog" userId="255661c1b57424a7" providerId="LiveId" clId="{ECD775E0-F596-4AE7-9467-A5706D0B094E}" dt="2026-07-06T19:09:31.511" v="1047" actId="20577"/>
          <ac:spMkLst>
            <pc:docMk/>
            <pc:sldMk cId="0" sldId="259"/>
            <ac:spMk id="162" creationId="{00000000-0000-0000-0000-000000000000}"/>
          </ac:spMkLst>
        </pc:spChg>
      </pc:sldChg>
      <pc:sldChg chg="modSp mod">
        <pc:chgData name="Cyngor Cymuned Llangrannog" userId="255661c1b57424a7" providerId="LiveId" clId="{ECD775E0-F596-4AE7-9467-A5706D0B094E}" dt="2026-07-06T18:10:30.532" v="623" actId="1076"/>
        <pc:sldMkLst>
          <pc:docMk/>
          <pc:sldMk cId="0" sldId="260"/>
        </pc:sldMkLst>
        <pc:spChg chg="mod">
          <ac:chgData name="Cyngor Cymuned Llangrannog" userId="255661c1b57424a7" providerId="LiveId" clId="{ECD775E0-F596-4AE7-9467-A5706D0B094E}" dt="2026-07-06T18:10:30.532" v="623" actId="1076"/>
          <ac:spMkLst>
            <pc:docMk/>
            <pc:sldMk cId="0" sldId="260"/>
            <ac:spMk id="167" creationId="{00000000-0000-0000-0000-000000000000}"/>
          </ac:spMkLst>
        </pc:spChg>
      </pc:sldChg>
      <pc:sldChg chg="delSp modSp mod">
        <pc:chgData name="Cyngor Cymuned Llangrannog" userId="255661c1b57424a7" providerId="LiveId" clId="{ECD775E0-F596-4AE7-9467-A5706D0B094E}" dt="2026-07-06T19:11:02.641" v="1050" actId="313"/>
        <pc:sldMkLst>
          <pc:docMk/>
          <pc:sldMk cId="0" sldId="262"/>
        </pc:sldMkLst>
        <pc:spChg chg="mod">
          <ac:chgData name="Cyngor Cymuned Llangrannog" userId="255661c1b57424a7" providerId="LiveId" clId="{ECD775E0-F596-4AE7-9467-A5706D0B094E}" dt="2026-07-06T19:11:02.641" v="1050" actId="313"/>
          <ac:spMkLst>
            <pc:docMk/>
            <pc:sldMk cId="0" sldId="262"/>
            <ac:spMk id="2" creationId="{999BED12-1BEC-59AC-1770-86FA4BB37C11}"/>
          </ac:spMkLst>
        </pc:spChg>
        <pc:spChg chg="mod">
          <ac:chgData name="Cyngor Cymuned Llangrannog" userId="255661c1b57424a7" providerId="LiveId" clId="{ECD775E0-F596-4AE7-9467-A5706D0B094E}" dt="2026-06-15T17:20:38.871" v="51" actId="20577"/>
          <ac:spMkLst>
            <pc:docMk/>
            <pc:sldMk cId="0" sldId="262"/>
            <ac:spMk id="177" creationId="{00000000-0000-0000-0000-000000000000}"/>
          </ac:spMkLst>
        </pc:spChg>
      </pc:sldChg>
      <pc:sldChg chg="modSp mod">
        <pc:chgData name="Cyngor Cymuned Llangrannog" userId="255661c1b57424a7" providerId="LiveId" clId="{ECD775E0-F596-4AE7-9467-A5706D0B094E}" dt="2026-07-06T18:13:27.091" v="1045" actId="6549"/>
        <pc:sldMkLst>
          <pc:docMk/>
          <pc:sldMk cId="0" sldId="263"/>
        </pc:sldMkLst>
        <pc:spChg chg="mod">
          <ac:chgData name="Cyngor Cymuned Llangrannog" userId="255661c1b57424a7" providerId="LiveId" clId="{ECD775E0-F596-4AE7-9467-A5706D0B094E}" dt="2026-07-06T18:13:27.091" v="1045" actId="6549"/>
          <ac:spMkLst>
            <pc:docMk/>
            <pc:sldMk cId="0" sldId="263"/>
            <ac:spMk id="18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4" name="Google Shape;1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411383ab5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411383ab5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9"/>
          <p:cNvGrpSpPr/>
          <p:nvPr/>
        </p:nvGrpSpPr>
        <p:grpSpPr>
          <a:xfrm>
            <a:off x="0" y="-8467"/>
            <a:ext cx="12192000" cy="6866467"/>
            <a:chOff x="0" y="-8467"/>
            <a:chExt cx="12192000" cy="6866467"/>
          </a:xfrm>
        </p:grpSpPr>
        <p:sp>
          <p:nvSpPr>
            <p:cNvPr id="24" name="Google Shape;24;p9"/>
            <p:cNvSpPr/>
            <p:nvPr/>
          </p:nvSpPr>
          <p:spPr>
            <a:xfrm>
              <a:off x="0" y="-7862"/>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69803"/>
              </a:schemeClr>
            </a:solidFill>
            <a:ln>
              <a:noFill/>
            </a:ln>
          </p:spPr>
        </p:sp>
        <p:cxnSp>
          <p:nvCxnSpPr>
            <p:cNvPr id="25" name="Google Shape;25;p9"/>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26" name="Google Shape;26;p9"/>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27" name="Google Shape;27;p9"/>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28" name="Google Shape;28;p9"/>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 name="Google Shape;29;p9"/>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9"/>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31" name="Google Shape;31;p9"/>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32" name="Google Shape;32;p9"/>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3" name="Google Shape;33;p9"/>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9"/>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9"/>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36" name="Google Shape;36;p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8"/>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93" name="Google Shape;93;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9"/>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99" name="Google Shape;99;p19"/>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0" name="Google Shape;100;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3" name="Google Shape;103;p19"/>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8000">
                <a:solidFill>
                  <a:srgbClr val="9EDFF5"/>
                </a:solidFill>
                <a:latin typeface="Arial"/>
                <a:ea typeface="Arial"/>
                <a:cs typeface="Arial"/>
                <a:sym typeface="Arial"/>
              </a:rPr>
              <a:t>“</a:t>
            </a:r>
            <a:endParaRPr/>
          </a:p>
        </p:txBody>
      </p:sp>
      <p:sp>
        <p:nvSpPr>
          <p:cNvPr id="104" name="Google Shape;104;p19"/>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8000">
                <a:solidFill>
                  <a:srgbClr val="9EDFF5"/>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5"/>
        <p:cNvGrpSpPr/>
        <p:nvPr/>
      </p:nvGrpSpPr>
      <p:grpSpPr>
        <a:xfrm>
          <a:off x="0" y="0"/>
          <a:ext cx="0" cy="0"/>
          <a:chOff x="0" y="0"/>
          <a:chExt cx="0" cy="0"/>
        </a:xfrm>
      </p:grpSpPr>
      <p:sp>
        <p:nvSpPr>
          <p:cNvPr id="106" name="Google Shape;106;p20"/>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0"/>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8" name="Google Shape;108;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1"/>
        <p:cNvGrpSpPr/>
        <p:nvPr/>
      </p:nvGrpSpPr>
      <p:grpSpPr>
        <a:xfrm>
          <a:off x="0" y="0"/>
          <a:ext cx="0" cy="0"/>
          <a:chOff x="0" y="0"/>
          <a:chExt cx="0" cy="0"/>
        </a:xfrm>
      </p:grpSpPr>
      <p:sp>
        <p:nvSpPr>
          <p:cNvPr id="112" name="Google Shape;112;p21"/>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1"/>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4" name="Google Shape;114;p21"/>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5" name="Google Shape;115;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18" name="Google Shape;118;p21"/>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8000">
                <a:solidFill>
                  <a:srgbClr val="9EDFF5"/>
                </a:solidFill>
                <a:latin typeface="Arial"/>
                <a:ea typeface="Arial"/>
                <a:cs typeface="Arial"/>
                <a:sym typeface="Arial"/>
              </a:rPr>
              <a:t>“</a:t>
            </a:r>
            <a:endParaRPr/>
          </a:p>
        </p:txBody>
      </p:sp>
      <p:sp>
        <p:nvSpPr>
          <p:cNvPr id="119" name="Google Shape;119;p21"/>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8000">
                <a:solidFill>
                  <a:srgbClr val="9EDFF5"/>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0"/>
        <p:cNvGrpSpPr/>
        <p:nvPr/>
      </p:nvGrpSpPr>
      <p:grpSpPr>
        <a:xfrm>
          <a:off x="0" y="0"/>
          <a:ext cx="0" cy="0"/>
          <a:chOff x="0" y="0"/>
          <a:chExt cx="0" cy="0"/>
        </a:xfrm>
      </p:grpSpPr>
      <p:sp>
        <p:nvSpPr>
          <p:cNvPr id="121" name="Google Shape;121;p22"/>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2"/>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23" name="Google Shape;123;p22"/>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24" name="Google Shape;124;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23"/>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0" name="Google Shape;130;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4"/>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6" name="Google Shape;136;p2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2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
        <p:cNvGrpSpPr/>
        <p:nvPr/>
      </p:nvGrpSpPr>
      <p:grpSpPr>
        <a:xfrm>
          <a:off x="0" y="0"/>
          <a:ext cx="0" cy="0"/>
          <a:chOff x="0" y="0"/>
          <a:chExt cx="0" cy="0"/>
        </a:xfrm>
      </p:grpSpPr>
      <p:sp>
        <p:nvSpPr>
          <p:cNvPr id="40" name="Google Shape;40;p1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3"/>
        <p:cNvGrpSpPr/>
        <p:nvPr/>
      </p:nvGrpSpPr>
      <p:grpSpPr>
        <a:xfrm>
          <a:off x="0" y="0"/>
          <a:ext cx="0" cy="0"/>
          <a:chOff x="0" y="0"/>
          <a:chExt cx="0" cy="0"/>
        </a:xfrm>
      </p:grpSpPr>
      <p:sp>
        <p:nvSpPr>
          <p:cNvPr id="44" name="Google Shape;44;p1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1"/>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46" name="Google Shape;46;p1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2"/>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52" name="Google Shape;52;p1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3"/>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8" name="Google Shape;58;p13"/>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9" name="Google Shape;59;p1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4"/>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5" name="Google Shape;65;p14"/>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6" name="Google Shape;66;p14"/>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7" name="Google Shape;67;p14"/>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8" name="Google Shape;68;p1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1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6"/>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79" name="Google Shape;79;p16"/>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1120"/>
              <a:buNone/>
              <a:defRPr sz="1400"/>
            </a:lvl2pPr>
            <a:lvl3pPr marL="1371600" lvl="2" indent="-228600" algn="l">
              <a:spcBef>
                <a:spcPts val="1000"/>
              </a:spcBef>
              <a:spcAft>
                <a:spcPts val="0"/>
              </a:spcAft>
              <a:buSzPts val="960"/>
              <a:buNone/>
              <a:defRPr sz="1200"/>
            </a:lvl3pPr>
            <a:lvl4pPr marL="1828800" lvl="3" indent="-228600" algn="l">
              <a:spcBef>
                <a:spcPts val="1000"/>
              </a:spcBef>
              <a:spcAft>
                <a:spcPts val="0"/>
              </a:spcAft>
              <a:buSzPts val="800"/>
              <a:buNone/>
              <a:defRPr sz="1000"/>
            </a:lvl4pPr>
            <a:lvl5pPr marL="2286000" lvl="4" indent="-228600" algn="l">
              <a:spcBef>
                <a:spcPts val="1000"/>
              </a:spcBef>
              <a:spcAft>
                <a:spcPts val="0"/>
              </a:spcAft>
              <a:buSzPts val="800"/>
              <a:buNone/>
              <a:defRPr sz="1000"/>
            </a:lvl5pPr>
            <a:lvl6pPr marL="2743200" lvl="5" indent="-228600" algn="l">
              <a:spcBef>
                <a:spcPts val="1000"/>
              </a:spcBef>
              <a:spcAft>
                <a:spcPts val="0"/>
              </a:spcAft>
              <a:buSzPts val="800"/>
              <a:buNone/>
              <a:defRPr sz="1000"/>
            </a:lvl6pPr>
            <a:lvl7pPr marL="3200400" lvl="6" indent="-228600" algn="l">
              <a:spcBef>
                <a:spcPts val="1000"/>
              </a:spcBef>
              <a:spcAft>
                <a:spcPts val="0"/>
              </a:spcAft>
              <a:buSzPts val="800"/>
              <a:buNone/>
              <a:defRPr sz="1000"/>
            </a:lvl7pPr>
            <a:lvl8pPr marL="3657600" lvl="7" indent="-228600" algn="l">
              <a:spcBef>
                <a:spcPts val="1000"/>
              </a:spcBef>
              <a:spcAft>
                <a:spcPts val="0"/>
              </a:spcAft>
              <a:buSzPts val="800"/>
              <a:buNone/>
              <a:defRPr sz="1000"/>
            </a:lvl8pPr>
            <a:lvl9pPr marL="4114800" lvl="8" indent="-228600" algn="l">
              <a:spcBef>
                <a:spcPts val="1000"/>
              </a:spcBef>
              <a:spcAft>
                <a:spcPts val="0"/>
              </a:spcAft>
              <a:buSzPts val="800"/>
              <a:buNone/>
              <a:defRPr sz="1000"/>
            </a:lvl9pPr>
          </a:lstStyle>
          <a:p>
            <a:endParaRPr/>
          </a:p>
        </p:txBody>
      </p:sp>
      <p:sp>
        <p:nvSpPr>
          <p:cNvPr id="80" name="Google Shape;80;p1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7"/>
          <p:cNvSpPr>
            <a:spLocks noGrp="1"/>
          </p:cNvSpPr>
          <p:nvPr>
            <p:ph type="pic" idx="2"/>
          </p:nvPr>
        </p:nvSpPr>
        <p:spPr>
          <a:xfrm>
            <a:off x="677334" y="609600"/>
            <a:ext cx="8596668" cy="3845718"/>
          </a:xfrm>
          <a:prstGeom prst="rect">
            <a:avLst/>
          </a:prstGeom>
          <a:noFill/>
          <a:ln>
            <a:noFill/>
          </a:ln>
        </p:spPr>
      </p:sp>
      <p:sp>
        <p:nvSpPr>
          <p:cNvPr id="86" name="Google Shape;86;p17"/>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87" name="Google Shape;87;p1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89" name="Google Shape;89;p1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8"/>
          <p:cNvGrpSpPr/>
          <p:nvPr/>
        </p:nvGrpSpPr>
        <p:grpSpPr>
          <a:xfrm>
            <a:off x="0" y="-8467"/>
            <a:ext cx="12192000" cy="6866467"/>
            <a:chOff x="0" y="-8467"/>
            <a:chExt cx="12192000" cy="6866467"/>
          </a:xfrm>
        </p:grpSpPr>
        <p:cxnSp>
          <p:nvCxnSpPr>
            <p:cNvPr id="7" name="Google Shape;7;p8"/>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8" name="Google Shape;8;p8"/>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9" name="Google Shape;9;p8"/>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10" name="Google Shape;10;p8"/>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8"/>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8"/>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13" name="Google Shape;13;p8"/>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14" name="Google Shape;14;p8"/>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5" name="Google Shape;15;p8"/>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8"/>
            <p:cNvSpPr/>
            <p:nvPr/>
          </p:nvSpPr>
          <p:spPr>
            <a:xfrm>
              <a:off x="0" y="4013200"/>
              <a:ext cx="448733" cy="2844800"/>
            </a:xfrm>
            <a:prstGeom prst="triangle">
              <a:avLst>
                <a:gd name="adj" fmla="val 0"/>
              </a:avLst>
            </a:prstGeom>
            <a:solidFill>
              <a:schemeClr val="accent1">
                <a:alpha val="6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8"/>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ccllangrannog.org/index.php/cy/"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ccllangrannog.org/index.php/cy/cynghorwy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
          <p:cNvSpPr txBox="1">
            <a:spLocks noGrp="1"/>
          </p:cNvSpPr>
          <p:nvPr>
            <p:ph type="ctrTitle"/>
          </p:nvPr>
        </p:nvSpPr>
        <p:spPr>
          <a:xfrm>
            <a:off x="2172960" y="1199322"/>
            <a:ext cx="6630195" cy="976332"/>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accent1"/>
              </a:buClr>
              <a:buSzPts val="5400"/>
              <a:buFont typeface="Trebuchet MS"/>
              <a:buNone/>
            </a:pPr>
            <a:r>
              <a:rPr lang="en-GB" dirty="0" err="1"/>
              <a:t>Adroddiad</a:t>
            </a:r>
            <a:r>
              <a:rPr lang="en-GB" dirty="0"/>
              <a:t> </a:t>
            </a:r>
            <a:r>
              <a:rPr lang="en-GB" dirty="0" err="1"/>
              <a:t>Blynyddol</a:t>
            </a:r>
            <a:br>
              <a:rPr lang="en-GB" dirty="0"/>
            </a:br>
            <a:r>
              <a:rPr lang="en-GB" dirty="0"/>
              <a:t>Annual Report</a:t>
            </a:r>
            <a:endParaRPr dirty="0"/>
          </a:p>
        </p:txBody>
      </p:sp>
      <p:sp>
        <p:nvSpPr>
          <p:cNvPr id="144" name="Google Shape;144;p1"/>
          <p:cNvSpPr txBox="1">
            <a:spLocks noGrp="1"/>
          </p:cNvSpPr>
          <p:nvPr>
            <p:ph type="subTitle" idx="1"/>
          </p:nvPr>
        </p:nvSpPr>
        <p:spPr>
          <a:xfrm>
            <a:off x="1604589" y="2617237"/>
            <a:ext cx="7766936" cy="1096899"/>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1440"/>
              <a:buNone/>
            </a:pPr>
            <a:r>
              <a:rPr lang="en-GB" dirty="0"/>
              <a:t>Cyngor Cymuned Llangrannog Community Council</a:t>
            </a:r>
            <a:endParaRPr dirty="0"/>
          </a:p>
          <a:p>
            <a:pPr marL="0" lvl="0" indent="0" algn="ctr" rtl="0">
              <a:spcBef>
                <a:spcPts val="1000"/>
              </a:spcBef>
              <a:spcAft>
                <a:spcPts val="0"/>
              </a:spcAft>
              <a:buSzPts val="1440"/>
              <a:buNone/>
            </a:pPr>
            <a:r>
              <a:rPr lang="en-GB" dirty="0"/>
              <a:t>2025 - 2026</a:t>
            </a:r>
            <a:endParaRPr dirty="0"/>
          </a:p>
        </p:txBody>
      </p:sp>
      <p:pic>
        <p:nvPicPr>
          <p:cNvPr id="3" name="Picture 2">
            <a:extLst>
              <a:ext uri="{FF2B5EF4-FFF2-40B4-BE49-F238E27FC236}">
                <a16:creationId xmlns:a16="http://schemas.microsoft.com/office/drawing/2014/main" id="{5499BDED-9E70-7F7B-AE75-F3ED1C6B495D}"/>
              </a:ext>
            </a:extLst>
          </p:cNvPr>
          <p:cNvPicPr>
            <a:picLocks noChangeAspect="1"/>
          </p:cNvPicPr>
          <p:nvPr/>
        </p:nvPicPr>
        <p:blipFill>
          <a:blip r:embed="rId3"/>
          <a:stretch>
            <a:fillRect/>
          </a:stretch>
        </p:blipFill>
        <p:spPr>
          <a:xfrm>
            <a:off x="4474217" y="3930446"/>
            <a:ext cx="2307049" cy="226900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4"/>
          <p:cNvSpPr txBox="1"/>
          <p:nvPr/>
        </p:nvSpPr>
        <p:spPr>
          <a:xfrm>
            <a:off x="821465" y="393884"/>
            <a:ext cx="315390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dirty="0">
                <a:solidFill>
                  <a:schemeClr val="dk1"/>
                </a:solidFill>
                <a:latin typeface="Calibri"/>
                <a:ea typeface="Calibri"/>
                <a:cs typeface="Calibri"/>
                <a:sym typeface="Calibri"/>
              </a:rPr>
              <a:t>Gwaith y Cyngor 2025 – 26</a:t>
            </a:r>
          </a:p>
          <a:p>
            <a:pPr marL="0" marR="0" lvl="0" indent="0" algn="l" rtl="0">
              <a:spcBef>
                <a:spcPts val="0"/>
              </a:spcBef>
              <a:spcAft>
                <a:spcPts val="0"/>
              </a:spcAft>
              <a:buNone/>
            </a:pPr>
            <a:r>
              <a:rPr lang="en-GB" sz="1200" b="1" dirty="0">
                <a:solidFill>
                  <a:schemeClr val="dk1"/>
                </a:solidFill>
                <a:latin typeface="Calibri"/>
                <a:ea typeface="Calibri"/>
                <a:cs typeface="Calibri"/>
                <a:sym typeface="Calibri"/>
              </a:rPr>
              <a:t>Council’s Work 2025 - 26</a:t>
            </a:r>
            <a:endParaRPr dirty="0"/>
          </a:p>
        </p:txBody>
      </p:sp>
      <p:sp>
        <p:nvSpPr>
          <p:cNvPr id="162" name="Google Shape;162;p4"/>
          <p:cNvSpPr txBox="1"/>
          <p:nvPr/>
        </p:nvSpPr>
        <p:spPr>
          <a:xfrm>
            <a:off x="908551" y="1040898"/>
            <a:ext cx="7987500" cy="2937705"/>
          </a:xfrm>
          <a:prstGeom prst="rect">
            <a:avLst/>
          </a:prstGeom>
          <a:noFill/>
          <a:ln>
            <a:noFill/>
          </a:ln>
        </p:spPr>
        <p:txBody>
          <a:bodyPr spcFirstLastPara="1" wrap="square" lIns="91425" tIns="91425" rIns="91425" bIns="91425" anchor="t" anchorCtr="0">
            <a:noAutofit/>
          </a:bodyPr>
          <a:lstStyle/>
          <a:p>
            <a:pPr algn="l" rtl="0" fontAlgn="base">
              <a:buNone/>
            </a:pP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Mae'n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bleser</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gennyf</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gyflwyno</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trosolwg</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o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waith</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blaenoriaethau</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Cyngor Cymuned Llangrannog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ystod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cyfnod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rhwng</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1 Ebrill 2025 a 31 Mawrth 2026.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Gobeithiaf</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bydd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yr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adroddiad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blynyddol</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fodd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i</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blwyfolion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werthfawrogi</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gwaith</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 Cyngor er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budd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gymuned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leol</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a:t>
            </a:r>
          </a:p>
          <a:p>
            <a:pPr algn="l" rtl="0" fontAlgn="base">
              <a:buNone/>
            </a:pPr>
            <a:b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b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Bu'r</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Cyngor Cymuned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ddigon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ffodus</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eleni</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eto</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i</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gyfarfod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fisol</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trwy</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gyfuniad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o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gyfarfodydd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Zoom, hybrid ac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wyneb</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wyneb</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Hoffwn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ddiolch</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i'r</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dechnoleg</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newydd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am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wireddu</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hynny</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a:t>
            </a:r>
          </a:p>
          <a:p>
            <a:pPr algn="l" rtl="0" fontAlgn="base">
              <a:buNone/>
            </a:pPr>
            <a:endPar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endParaRPr>
          </a:p>
          <a:p>
            <a:pPr algn="l" rtl="0" fontAlgn="base">
              <a:buNone/>
            </a:pP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Ni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fyddai</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unrhyw</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Gyngor</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medru</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gweithredu</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heb</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aelodau</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ffyddlon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selog</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sy'n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weithgar</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ein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cymuned.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Diolchwn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iddynt</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oll</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am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eu</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hymrwymiad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a'u</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cefnogaeth</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ystod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flwyddyn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 fu.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Dylid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diolch</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hefyd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i</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aelodau'r</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cyhoedd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am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eu</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rhyngweithio</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gyda'r</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Cyngor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sydd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ein</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galluogi</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i</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wasanaethu'r</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gymuned</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yn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fwy</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a:t>
            </a:r>
            <a:r>
              <a:rPr lang="en-GB" sz="1100" b="0" i="0" dirty="0" err="1">
                <a:solidFill>
                  <a:srgbClr val="242424"/>
                </a:solidFill>
                <a:effectLst/>
                <a:latin typeface="Calibri" panose="020F0502020204030204" pitchFamily="34" charset="0"/>
                <a:ea typeface="Calibri" panose="020F0502020204030204" pitchFamily="34" charset="0"/>
                <a:cs typeface="Calibri" panose="020F0502020204030204" pitchFamily="34" charset="0"/>
              </a:rPr>
              <a:t>effeithiol</a:t>
            </a:r>
            <a:r>
              <a:rPr lang="en-GB" sz="1100" b="0" i="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a:t>
            </a:r>
          </a:p>
          <a:p>
            <a:pPr marL="0" lvl="0" indent="0" algn="l" rtl="0">
              <a:spcBef>
                <a:spcPts val="0"/>
              </a:spcBef>
              <a:spcAft>
                <a:spcPts val="0"/>
              </a:spcAft>
              <a:buClr>
                <a:schemeClr val="dk1"/>
              </a:buClr>
              <a:buSzPts val="1100"/>
              <a:buFont typeface="Arial"/>
              <a:buNone/>
            </a:pPr>
            <a:endParaRPr lang="en-GB" sz="16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GB" sz="11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Cynghorydd</a:t>
            </a:r>
            <a:r>
              <a:rPr lang="en-GB" sz="11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Gareth Jones</a:t>
            </a:r>
          </a:p>
          <a:p>
            <a:pPr marL="0" lvl="0" indent="0" algn="l" rtl="0">
              <a:spcBef>
                <a:spcPts val="0"/>
              </a:spcBef>
              <a:spcAft>
                <a:spcPts val="0"/>
              </a:spcAft>
              <a:buClr>
                <a:schemeClr val="dk1"/>
              </a:buClr>
              <a:buSzPts val="1100"/>
              <a:buFont typeface="Arial"/>
              <a:buNone/>
            </a:pPr>
            <a:r>
              <a:rPr lang="en-GB" sz="11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Cadeirydd</a:t>
            </a:r>
            <a:r>
              <a:rPr lang="en-GB" sz="11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Cyngor Cymuned Llangrannog 2025/2026</a:t>
            </a:r>
          </a:p>
          <a:p>
            <a:pPr marL="0" lvl="0" indent="0" algn="l" rtl="0">
              <a:spcBef>
                <a:spcPts val="0"/>
              </a:spcBef>
              <a:spcAft>
                <a:spcPts val="0"/>
              </a:spcAft>
              <a:buClr>
                <a:schemeClr val="dk1"/>
              </a:buClr>
              <a:buSzPts val="1100"/>
              <a:buFont typeface="Arial"/>
              <a:buNone/>
            </a:pPr>
            <a:endParaRPr lang="en-GB" sz="18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lang="en-GB" sz="18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lang="en-GB" sz="18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lang="en-GB" sz="18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800" dirty="0">
              <a:solidFill>
                <a:srgbClr val="3F3F3F"/>
              </a:solidFill>
              <a:latin typeface="Trebuchet MS"/>
              <a:ea typeface="Trebuchet MS"/>
              <a:cs typeface="Trebuchet MS"/>
              <a:sym typeface="Trebuchet MS"/>
            </a:endParaRPr>
          </a:p>
          <a:p>
            <a:pPr marL="0" lvl="0" indent="0" algn="l" rtl="0">
              <a:spcBef>
                <a:spcPts val="0"/>
              </a:spcBef>
              <a:spcAft>
                <a:spcPts val="0"/>
              </a:spcAft>
              <a:buNone/>
            </a:pPr>
            <a:endParaRPr sz="1800" dirty="0">
              <a:solidFill>
                <a:srgbClr val="3F3F3F"/>
              </a:solidFill>
              <a:latin typeface="Trebuchet MS"/>
              <a:ea typeface="Trebuchet MS"/>
              <a:cs typeface="Trebuchet MS"/>
              <a:sym typeface="Trebuchet MS"/>
            </a:endParaRPr>
          </a:p>
        </p:txBody>
      </p:sp>
      <p:sp>
        <p:nvSpPr>
          <p:cNvPr id="2" name="Google Shape;162;p4">
            <a:extLst>
              <a:ext uri="{FF2B5EF4-FFF2-40B4-BE49-F238E27FC236}">
                <a16:creationId xmlns:a16="http://schemas.microsoft.com/office/drawing/2014/main" id="{CB7CB6A1-4F46-5020-EA32-C5476F532EB8}"/>
              </a:ext>
            </a:extLst>
          </p:cNvPr>
          <p:cNvSpPr txBox="1"/>
          <p:nvPr/>
        </p:nvSpPr>
        <p:spPr>
          <a:xfrm>
            <a:off x="908551" y="3706711"/>
            <a:ext cx="7987500" cy="2937705"/>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en-GB" sz="11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I am pleased to present an overview of the work and priorities of Llangrannog Community Council during the period from 1 April 2025 to 31 March 2026. I hope that the annual report will enable parishioners to appreciate the work of the Council for the benefit of the local community.
</a:t>
            </a:r>
            <a:br>
              <a:rPr lang="en-GB" sz="11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br>
            <a:r>
              <a:rPr lang="en-GB" sz="11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The Community Council was fortunate enough again this year to meet monthly through a combination of Zoom, hybrid and face-to-face meetings. I would like to thank the new technology for making that a reality.
No Council would be able to function without loyal and enthusiastic members who are active in our community. We thank them all for their commitment and support over the past year. Members of the public should also be thanked for their interaction with the Council which enables us to serve the community more effectively.</a:t>
            </a:r>
          </a:p>
          <a:p>
            <a:pPr lvl="0">
              <a:buClr>
                <a:schemeClr val="dk1"/>
              </a:buClr>
              <a:buSzPts val="1100"/>
            </a:pPr>
            <a:r>
              <a:rPr lang="en-GB" sz="11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Councillor Gareth Jones
Chair of Llangrannog Community Council 2025/2026</a:t>
            </a:r>
          </a:p>
          <a:p>
            <a:pPr marL="0" lvl="0" indent="0" algn="l" rtl="0">
              <a:spcBef>
                <a:spcPts val="0"/>
              </a:spcBef>
              <a:spcAft>
                <a:spcPts val="0"/>
              </a:spcAft>
              <a:buClr>
                <a:schemeClr val="dk1"/>
              </a:buClr>
              <a:buSzPts val="1100"/>
              <a:buFont typeface="Arial"/>
              <a:buNone/>
            </a:pPr>
            <a:endParaRPr lang="en-GB" sz="18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lang="en-GB" sz="18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lang="en-GB" sz="18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800" dirty="0">
              <a:solidFill>
                <a:srgbClr val="3F3F3F"/>
              </a:solidFill>
              <a:latin typeface="Trebuchet MS"/>
              <a:ea typeface="Trebuchet MS"/>
              <a:cs typeface="Trebuchet MS"/>
              <a:sym typeface="Trebuchet MS"/>
            </a:endParaRPr>
          </a:p>
          <a:p>
            <a:pPr marL="0" lvl="0" indent="0" algn="l" rtl="0">
              <a:spcBef>
                <a:spcPts val="0"/>
              </a:spcBef>
              <a:spcAft>
                <a:spcPts val="0"/>
              </a:spcAft>
              <a:buNone/>
            </a:pPr>
            <a:endParaRPr sz="1800" dirty="0">
              <a:solidFill>
                <a:srgbClr val="3F3F3F"/>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Google Shape;151;p2"/>
          <p:cNvSpPr txBox="1"/>
          <p:nvPr/>
        </p:nvSpPr>
        <p:spPr>
          <a:xfrm>
            <a:off x="927652" y="695739"/>
            <a:ext cx="425394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i="0" u="none" strike="noStrike" cap="none" dirty="0" err="1">
                <a:solidFill>
                  <a:schemeClr val="dk1"/>
                </a:solidFill>
                <a:latin typeface="Calibri"/>
                <a:ea typeface="Calibri"/>
                <a:cs typeface="Calibri"/>
                <a:sym typeface="Calibri"/>
              </a:rPr>
              <a:t>Amdanom</a:t>
            </a:r>
            <a:r>
              <a:rPr lang="en-GB" sz="1200" b="1" i="0" u="none" strike="noStrike" cap="none" dirty="0">
                <a:solidFill>
                  <a:schemeClr val="dk1"/>
                </a:solidFill>
                <a:latin typeface="Calibri"/>
                <a:ea typeface="Calibri"/>
                <a:cs typeface="Calibri"/>
                <a:sym typeface="Calibri"/>
              </a:rPr>
              <a:t> </a:t>
            </a:r>
            <a:r>
              <a:rPr lang="en-GB" sz="1200" b="1" i="0" u="none" strike="noStrike" cap="none" dirty="0" err="1">
                <a:solidFill>
                  <a:schemeClr val="dk1"/>
                </a:solidFill>
                <a:latin typeface="Calibri"/>
                <a:ea typeface="Calibri"/>
                <a:cs typeface="Calibri"/>
                <a:sym typeface="Calibri"/>
              </a:rPr>
              <a:t>ni</a:t>
            </a:r>
            <a:r>
              <a:rPr lang="en-GB" sz="1200" b="1" i="0" u="none" strike="noStrike" cap="none" dirty="0">
                <a:solidFill>
                  <a:schemeClr val="dk1"/>
                </a:solidFill>
                <a:latin typeface="Calibri"/>
                <a:ea typeface="Calibri"/>
                <a:cs typeface="Calibri"/>
                <a:sym typeface="Calibri"/>
              </a:rPr>
              <a:t> – About us </a:t>
            </a:r>
            <a:endParaRPr sz="1200" b="1" dirty="0">
              <a:solidFill>
                <a:schemeClr val="dk1"/>
              </a:solidFill>
              <a:latin typeface="Calibri"/>
              <a:ea typeface="Calibri"/>
              <a:cs typeface="Calibri"/>
              <a:sym typeface="Calibri"/>
            </a:endParaRPr>
          </a:p>
        </p:txBody>
      </p:sp>
      <p:graphicFrame>
        <p:nvGraphicFramePr>
          <p:cNvPr id="3" name="Table 2">
            <a:extLst>
              <a:ext uri="{FF2B5EF4-FFF2-40B4-BE49-F238E27FC236}">
                <a16:creationId xmlns:a16="http://schemas.microsoft.com/office/drawing/2014/main" id="{D5975A27-E2F3-790D-56EF-613FB916F349}"/>
              </a:ext>
            </a:extLst>
          </p:cNvPr>
          <p:cNvGraphicFramePr>
            <a:graphicFrameLocks noGrp="1"/>
          </p:cNvGraphicFramePr>
          <p:nvPr>
            <p:extLst>
              <p:ext uri="{D42A27DB-BD31-4B8C-83A1-F6EECF244321}">
                <p14:modId xmlns:p14="http://schemas.microsoft.com/office/powerpoint/2010/main" val="774190219"/>
              </p:ext>
            </p:extLst>
          </p:nvPr>
        </p:nvGraphicFramePr>
        <p:xfrm>
          <a:off x="668452" y="1374103"/>
          <a:ext cx="9248433" cy="3426830"/>
        </p:xfrm>
        <a:graphic>
          <a:graphicData uri="http://schemas.openxmlformats.org/drawingml/2006/table">
            <a:tbl>
              <a:tblPr firstRow="1" firstCol="1" bandRow="1">
                <a:tableStyleId>{DB9F9EA5-2EB1-4188-801E-CE6695826927}</a:tableStyleId>
              </a:tblPr>
              <a:tblGrid>
                <a:gridCol w="4738167">
                  <a:extLst>
                    <a:ext uri="{9D8B030D-6E8A-4147-A177-3AD203B41FA5}">
                      <a16:colId xmlns:a16="http://schemas.microsoft.com/office/drawing/2014/main" val="1300362645"/>
                    </a:ext>
                  </a:extLst>
                </a:gridCol>
                <a:gridCol w="1923248">
                  <a:extLst>
                    <a:ext uri="{9D8B030D-6E8A-4147-A177-3AD203B41FA5}">
                      <a16:colId xmlns:a16="http://schemas.microsoft.com/office/drawing/2014/main" val="1367809602"/>
                    </a:ext>
                  </a:extLst>
                </a:gridCol>
                <a:gridCol w="2587018">
                  <a:extLst>
                    <a:ext uri="{9D8B030D-6E8A-4147-A177-3AD203B41FA5}">
                      <a16:colId xmlns:a16="http://schemas.microsoft.com/office/drawing/2014/main" val="908537296"/>
                    </a:ext>
                  </a:extLst>
                </a:gridCol>
              </a:tblGrid>
              <a:tr h="643096">
                <a:tc>
                  <a:txBody>
                    <a:bodyPr/>
                    <a:lstStyle/>
                    <a:p>
                      <a:pPr hangingPunct="0">
                        <a:buNone/>
                      </a:pPr>
                      <a:r>
                        <a:rPr lang="en-GB" sz="1400" dirty="0">
                          <a:effectLst/>
                          <a:latin typeface="+mn-lt"/>
                        </a:rPr>
                        <a:t>Aelod </a:t>
                      </a:r>
                      <a:r>
                        <a:rPr lang="en-GB" sz="1400" dirty="0" err="1">
                          <a:effectLst/>
                          <a:latin typeface="+mn-lt"/>
                        </a:rPr>
                        <a:t>o’r</a:t>
                      </a:r>
                      <a:r>
                        <a:rPr lang="en-GB" sz="1400" dirty="0">
                          <a:effectLst/>
                          <a:latin typeface="+mn-lt"/>
                        </a:rPr>
                        <a:t> Cyngor</a:t>
                      </a:r>
                    </a:p>
                    <a:p>
                      <a:pPr hangingPunct="0">
                        <a:buNone/>
                      </a:pPr>
                      <a:r>
                        <a:rPr lang="en-GB" sz="1400" dirty="0">
                          <a:effectLst/>
                          <a:latin typeface="+mn-lt"/>
                          <a:ea typeface="Times New Roman" panose="02020603050405020304" pitchFamily="18" charset="0"/>
                          <a:cs typeface="Times New Roman" panose="02020603050405020304" pitchFamily="18" charset="0"/>
                        </a:rPr>
                        <a:t>Members of the Council </a:t>
                      </a:r>
                    </a:p>
                    <a:p>
                      <a:pPr hangingPunct="0">
                        <a:buNone/>
                      </a:pP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dirty="0" err="1">
                          <a:effectLst/>
                          <a:latin typeface="+mn-lt"/>
                        </a:rPr>
                        <a:t>Tymor</a:t>
                      </a:r>
                      <a:r>
                        <a:rPr lang="en-GB" sz="1400" dirty="0">
                          <a:effectLst/>
                          <a:latin typeface="+mn-lt"/>
                        </a:rPr>
                        <a:t> y </a:t>
                      </a:r>
                      <a:r>
                        <a:rPr lang="en-GB" sz="1400" dirty="0" err="1">
                          <a:effectLst/>
                          <a:latin typeface="+mn-lt"/>
                        </a:rPr>
                        <a:t>Swydd</a:t>
                      </a:r>
                      <a:endParaRPr lang="en-GB" sz="1400" dirty="0">
                        <a:effectLst/>
                        <a:latin typeface="+mn-lt"/>
                      </a:endParaRPr>
                    </a:p>
                    <a:p>
                      <a:pPr hangingPunct="0">
                        <a:buNone/>
                      </a:pPr>
                      <a:r>
                        <a:rPr lang="en-GB" sz="1400" dirty="0">
                          <a:effectLst/>
                          <a:latin typeface="+mn-lt"/>
                          <a:ea typeface="Times New Roman" panose="02020603050405020304" pitchFamily="18" charset="0"/>
                          <a:cs typeface="Times New Roman" panose="02020603050405020304" pitchFamily="18" charset="0"/>
                        </a:rPr>
                        <a:t>Length of Service</a:t>
                      </a:r>
                    </a:p>
                  </a:txBody>
                  <a:tcPr marL="68580" marR="68580" marT="0" marB="0"/>
                </a:tc>
                <a:tc>
                  <a:txBody>
                    <a:bodyPr/>
                    <a:lstStyle/>
                    <a:p>
                      <a:pPr hangingPunct="0">
                        <a:buNone/>
                      </a:pPr>
                      <a:r>
                        <a:rPr lang="en-GB" sz="1400" dirty="0" err="1">
                          <a:effectLst/>
                          <a:latin typeface="+mn-lt"/>
                        </a:rPr>
                        <a:t>Tymor</a:t>
                      </a:r>
                      <a:r>
                        <a:rPr lang="en-GB" sz="1400" dirty="0">
                          <a:effectLst/>
                          <a:latin typeface="+mn-lt"/>
                        </a:rPr>
                        <a:t> </a:t>
                      </a:r>
                      <a:r>
                        <a:rPr lang="en-GB" sz="1400" dirty="0" err="1">
                          <a:effectLst/>
                          <a:latin typeface="+mn-lt"/>
                        </a:rPr>
                        <a:t>fel</a:t>
                      </a:r>
                      <a:r>
                        <a:rPr lang="en-GB" sz="1400" dirty="0">
                          <a:effectLst/>
                          <a:latin typeface="+mn-lt"/>
                        </a:rPr>
                        <a:t> </a:t>
                      </a:r>
                      <a:r>
                        <a:rPr lang="en-GB" sz="1400" dirty="0" err="1">
                          <a:effectLst/>
                          <a:latin typeface="+mn-lt"/>
                        </a:rPr>
                        <a:t>Cadeirydd</a:t>
                      </a:r>
                      <a:r>
                        <a:rPr lang="en-GB" sz="1400" dirty="0">
                          <a:effectLst/>
                          <a:latin typeface="+mn-lt"/>
                        </a:rPr>
                        <a:t> &amp; Is-</a:t>
                      </a:r>
                      <a:r>
                        <a:rPr lang="en-GB" sz="1400" dirty="0" err="1">
                          <a:effectLst/>
                          <a:latin typeface="+mn-lt"/>
                        </a:rPr>
                        <a:t>gadeirydd</a:t>
                      </a:r>
                      <a:endParaRPr lang="en-GB" sz="1400" dirty="0">
                        <a:effectLst/>
                        <a:latin typeface="+mn-lt"/>
                      </a:endParaRPr>
                    </a:p>
                    <a:p>
                      <a:pPr hangingPunct="0">
                        <a:buNone/>
                      </a:pPr>
                      <a:r>
                        <a:rPr lang="en-GB" sz="1400" dirty="0">
                          <a:effectLst/>
                          <a:latin typeface="+mn-lt"/>
                          <a:ea typeface="Times New Roman" panose="02020603050405020304" pitchFamily="18" charset="0"/>
                          <a:cs typeface="Times New Roman" panose="02020603050405020304" pitchFamily="18" charset="0"/>
                        </a:rPr>
                        <a:t>Chair and Vice- Chair</a:t>
                      </a:r>
                    </a:p>
                  </a:txBody>
                  <a:tcPr marL="68580" marR="68580" marT="0" marB="0"/>
                </a:tc>
                <a:extLst>
                  <a:ext uri="{0D108BD9-81ED-4DB2-BD59-A6C34878D82A}">
                    <a16:rowId xmlns:a16="http://schemas.microsoft.com/office/drawing/2014/main" val="2367645394"/>
                  </a:ext>
                </a:extLst>
              </a:tr>
              <a:tr h="428730">
                <a:tc>
                  <a:txBody>
                    <a:bodyPr/>
                    <a:lstStyle/>
                    <a:p>
                      <a:pPr marL="0" lvl="0" indent="0" hangingPunct="0">
                        <a:buFont typeface="+mj-lt"/>
                        <a:buNone/>
                      </a:pPr>
                      <a:r>
                        <a:rPr lang="en-GB" sz="1400" dirty="0" err="1">
                          <a:effectLst/>
                          <a:latin typeface="+mn-lt"/>
                        </a:rPr>
                        <a:t>Cynghorydd</a:t>
                      </a:r>
                      <a:r>
                        <a:rPr lang="en-GB" sz="1400" dirty="0">
                          <a:effectLst/>
                          <a:latin typeface="+mn-lt"/>
                        </a:rPr>
                        <a:t> / Councillor Gareth Jones</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13/05/23 - </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dirty="0" err="1">
                          <a:effectLst/>
                          <a:latin typeface="+mn-lt"/>
                        </a:rPr>
                        <a:t>Cadeirydd</a:t>
                      </a:r>
                      <a:r>
                        <a:rPr lang="en-GB" sz="1400" dirty="0">
                          <a:effectLst/>
                          <a:latin typeface="+mn-lt"/>
                        </a:rPr>
                        <a:t> / Chair </a:t>
                      </a:r>
                    </a:p>
                    <a:p>
                      <a:pPr hangingPunct="0">
                        <a:buNone/>
                      </a:pPr>
                      <a:r>
                        <a:rPr lang="en-GB" sz="1400" dirty="0">
                          <a:effectLst/>
                          <a:latin typeface="+mn-lt"/>
                        </a:rPr>
                        <a:t>Mai/May 2025- Mai / May 2026</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84117338"/>
                  </a:ext>
                </a:extLst>
              </a:tr>
              <a:tr h="428730">
                <a:tc>
                  <a:txBody>
                    <a:bodyPr/>
                    <a:lstStyle/>
                    <a:p>
                      <a:pPr marL="0" lvl="0" indent="0" hangingPunct="0">
                        <a:buFont typeface="+mj-lt"/>
                        <a:buNone/>
                      </a:pPr>
                      <a:r>
                        <a:rPr lang="en-GB" sz="1400" dirty="0" err="1">
                          <a:effectLst/>
                          <a:latin typeface="+mn-lt"/>
                        </a:rPr>
                        <a:t>Cynghorydd</a:t>
                      </a:r>
                      <a:r>
                        <a:rPr lang="en-GB" sz="1400" dirty="0">
                          <a:effectLst/>
                          <a:latin typeface="+mn-lt"/>
                        </a:rPr>
                        <a:t> / Councillor Anna Stuart</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04/09/23 – 24/02/25</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dirty="0">
                          <a:effectLst/>
                          <a:latin typeface="+mn-lt"/>
                        </a:rPr>
                        <a:t>Is-</a:t>
                      </a:r>
                      <a:r>
                        <a:rPr lang="en-GB" sz="1400" dirty="0" err="1">
                          <a:effectLst/>
                          <a:latin typeface="+mn-lt"/>
                        </a:rPr>
                        <a:t>gadeirydd</a:t>
                      </a:r>
                      <a:r>
                        <a:rPr lang="en-GB" sz="1400" dirty="0">
                          <a:effectLst/>
                          <a:latin typeface="+mn-lt"/>
                        </a:rPr>
                        <a:t> / Vice Chair </a:t>
                      </a:r>
                    </a:p>
                    <a:p>
                      <a:pPr hangingPunct="0">
                        <a:buNone/>
                      </a:pPr>
                      <a:r>
                        <a:rPr lang="en-GB" sz="1400" dirty="0">
                          <a:effectLst/>
                          <a:latin typeface="+mn-lt"/>
                        </a:rPr>
                        <a:t>Mai / May 2025 - Mai / May 2026</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2672392"/>
                  </a:ext>
                </a:extLst>
              </a:tr>
              <a:tr h="428730">
                <a:tc>
                  <a:txBody>
                    <a:bodyPr/>
                    <a:lstStyle/>
                    <a:p>
                      <a:pPr marL="0" lvl="0" indent="0" hangingPunct="0">
                        <a:buFont typeface="+mj-lt"/>
                        <a:buNone/>
                      </a:pPr>
                      <a:r>
                        <a:rPr lang="en-GB" sz="1400" dirty="0" err="1">
                          <a:effectLst/>
                          <a:latin typeface="+mn-lt"/>
                        </a:rPr>
                        <a:t>Cynghorydd</a:t>
                      </a:r>
                      <a:r>
                        <a:rPr lang="en-GB" sz="1400" dirty="0">
                          <a:effectLst/>
                          <a:latin typeface="+mn-lt"/>
                        </a:rPr>
                        <a:t> / Councillor Wendy Roberts</a:t>
                      </a:r>
                    </a:p>
                    <a:p>
                      <a:pPr marL="457200" hangingPunct="0">
                        <a:buNone/>
                      </a:pPr>
                      <a:r>
                        <a:rPr lang="en-GB" sz="1400" dirty="0">
                          <a:effectLst/>
                          <a:latin typeface="+mn-lt"/>
                        </a:rPr>
                        <a:t> </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13/05/23 - </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dirty="0">
                          <a:effectLst/>
                          <a:latin typeface="+mn-lt"/>
                        </a:rPr>
                        <a:t> </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08492331"/>
                  </a:ext>
                </a:extLst>
              </a:tr>
              <a:tr h="214366">
                <a:tc>
                  <a:txBody>
                    <a:bodyPr/>
                    <a:lstStyle/>
                    <a:p>
                      <a:pPr marL="0" lvl="0" indent="0" hangingPunct="0">
                        <a:buFont typeface="+mj-lt"/>
                        <a:buNone/>
                      </a:pPr>
                      <a:r>
                        <a:rPr lang="en-GB" sz="1400" dirty="0" err="1">
                          <a:effectLst/>
                          <a:latin typeface="+mn-lt"/>
                        </a:rPr>
                        <a:t>Cynghorydd</a:t>
                      </a:r>
                      <a:r>
                        <a:rPr lang="en-GB" sz="1400" dirty="0">
                          <a:effectLst/>
                          <a:latin typeface="+mn-lt"/>
                        </a:rPr>
                        <a:t> / Councillor Gari Jones</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13/05/23 - </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 </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93982151"/>
                  </a:ext>
                </a:extLst>
              </a:tr>
              <a:tr h="428730">
                <a:tc>
                  <a:txBody>
                    <a:bodyPr/>
                    <a:lstStyle/>
                    <a:p>
                      <a:pPr marL="0" lvl="0" indent="0" hangingPunct="0">
                        <a:buFont typeface="+mj-lt"/>
                        <a:buNone/>
                      </a:pPr>
                      <a:r>
                        <a:rPr lang="en-GB" sz="1400" dirty="0" err="1">
                          <a:effectLst/>
                          <a:latin typeface="+mn-lt"/>
                        </a:rPr>
                        <a:t>Cynghorydd</a:t>
                      </a:r>
                      <a:r>
                        <a:rPr lang="en-GB" sz="1400" dirty="0">
                          <a:effectLst/>
                          <a:latin typeface="+mn-lt"/>
                        </a:rPr>
                        <a:t> / Councillor </a:t>
                      </a:r>
                      <a:r>
                        <a:rPr lang="en-GB" sz="1400" dirty="0" err="1">
                          <a:effectLst/>
                          <a:latin typeface="+mn-lt"/>
                        </a:rPr>
                        <a:t>Cynyr</a:t>
                      </a:r>
                      <a:r>
                        <a:rPr lang="en-GB" sz="1400" dirty="0">
                          <a:effectLst/>
                          <a:latin typeface="+mn-lt"/>
                        </a:rPr>
                        <a:t> Ifan</a:t>
                      </a:r>
                    </a:p>
                    <a:p>
                      <a:pPr hangingPunct="0">
                        <a:buNone/>
                      </a:pPr>
                      <a:r>
                        <a:rPr lang="en-GB" sz="1400" dirty="0">
                          <a:effectLst/>
                          <a:latin typeface="+mn-lt"/>
                        </a:rPr>
                        <a:t> </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13/05/23 - </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 </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83274613"/>
                  </a:ext>
                </a:extLst>
              </a:tr>
              <a:tr h="214366">
                <a:tc>
                  <a:txBody>
                    <a:bodyPr/>
                    <a:lstStyle/>
                    <a:p>
                      <a:pPr marL="0" lvl="0" indent="0" hangingPunct="0">
                        <a:buFont typeface="+mj-lt"/>
                        <a:buNone/>
                      </a:pPr>
                      <a:r>
                        <a:rPr lang="en-GB" sz="1400" dirty="0" err="1">
                          <a:effectLst/>
                          <a:latin typeface="+mn-lt"/>
                        </a:rPr>
                        <a:t>Cynghorydd</a:t>
                      </a:r>
                      <a:r>
                        <a:rPr lang="en-GB" sz="1400" dirty="0">
                          <a:effectLst/>
                          <a:latin typeface="+mn-lt"/>
                        </a:rPr>
                        <a:t> / Councillor Morlais Davies</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13/05/23 - </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dirty="0">
                          <a:effectLst/>
                          <a:latin typeface="+mn-lt"/>
                        </a:rPr>
                        <a:t> </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01741619"/>
                  </a:ext>
                </a:extLst>
              </a:tr>
              <a:tr h="214366">
                <a:tc>
                  <a:txBody>
                    <a:bodyPr/>
                    <a:lstStyle/>
                    <a:p>
                      <a:pPr marL="0" lvl="0" indent="0" hangingPunct="0">
                        <a:buFont typeface="+mj-lt"/>
                        <a:buNone/>
                      </a:pPr>
                      <a:r>
                        <a:rPr lang="en-GB" sz="1400" dirty="0" err="1">
                          <a:effectLst/>
                          <a:latin typeface="+mn-lt"/>
                        </a:rPr>
                        <a:t>Cynghorydd</a:t>
                      </a:r>
                      <a:r>
                        <a:rPr lang="en-GB" sz="1400" dirty="0">
                          <a:effectLst/>
                          <a:latin typeface="+mn-lt"/>
                        </a:rPr>
                        <a:t> / Councillor Betsan O’Connor</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dirty="0">
                          <a:effectLst/>
                          <a:latin typeface="+mn-lt"/>
                        </a:rPr>
                        <a:t>25/03/24 – 10/05/2026</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 </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00893046"/>
                  </a:ext>
                </a:extLst>
              </a:tr>
              <a:tr h="214366">
                <a:tc>
                  <a:txBody>
                    <a:bodyPr/>
                    <a:lstStyle/>
                    <a:p>
                      <a:pPr marL="0" lvl="0" indent="0" hangingPunct="0">
                        <a:buFont typeface="+mj-lt"/>
                        <a:buNone/>
                      </a:pPr>
                      <a:r>
                        <a:rPr lang="en-GB" sz="1400" dirty="0" err="1">
                          <a:effectLst/>
                          <a:latin typeface="+mn-lt"/>
                        </a:rPr>
                        <a:t>Cynghorydd</a:t>
                      </a:r>
                      <a:r>
                        <a:rPr lang="en-GB" sz="1400" dirty="0">
                          <a:effectLst/>
                          <a:latin typeface="+mn-lt"/>
                        </a:rPr>
                        <a:t> / Councillor Kat Dawes</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a:effectLst/>
                          <a:latin typeface="+mn-lt"/>
                        </a:rPr>
                        <a:t>08/04/24 - </a:t>
                      </a:r>
                      <a:endParaRPr lang="en-GB" sz="14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hangingPunct="0">
                        <a:buNone/>
                      </a:pPr>
                      <a:r>
                        <a:rPr lang="en-GB" sz="1400" dirty="0">
                          <a:effectLst/>
                          <a:latin typeface="+mn-lt"/>
                        </a:rPr>
                        <a:t> </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82954228"/>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2" name="Google Shape;156;p3">
            <a:extLst>
              <a:ext uri="{FF2B5EF4-FFF2-40B4-BE49-F238E27FC236}">
                <a16:creationId xmlns:a16="http://schemas.microsoft.com/office/drawing/2014/main" id="{6B8AEA0E-3880-81BD-0E29-BCCF50956BFE}"/>
              </a:ext>
            </a:extLst>
          </p:cNvPr>
          <p:cNvSpPr txBox="1"/>
          <p:nvPr/>
        </p:nvSpPr>
        <p:spPr>
          <a:xfrm>
            <a:off x="293915" y="167640"/>
            <a:ext cx="11549742" cy="6450874"/>
          </a:xfrm>
          <a:prstGeom prst="rect">
            <a:avLst/>
          </a:prstGeom>
          <a:noFill/>
          <a:ln>
            <a:noFill/>
          </a:ln>
        </p:spPr>
        <p:txBody>
          <a:bodyPr spcFirstLastPara="1" wrap="square" lIns="91425" tIns="45700" rIns="91425" bIns="45700" anchor="t" anchorCtr="0">
            <a:noAutofit/>
          </a:bodyPr>
          <a:lstStyle/>
          <a:p>
            <a:pPr>
              <a:lnSpc>
                <a:spcPct val="106000"/>
              </a:lnSpc>
              <a:spcAft>
                <a:spcPts val="800"/>
              </a:spcAft>
              <a:buNone/>
            </a:pPr>
            <a:r>
              <a:rPr lang="en-GB" sz="11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Strwythur</a:t>
            </a: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Cyngor</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Darperir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rhestr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o'ch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cynghorwyr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lleol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uchod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Nid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yw’r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cynghorwyr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cynrychioli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unrhyw</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blaid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wleidyddol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Am y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rhan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helaethaf</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flwyddyn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mae</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deg</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gynghorwyr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wedi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bod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weithredol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Gyngor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Cymuned Llangrannog,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hyn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bryd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mae</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gan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Cyngor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wyth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Cynghorydd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gweithredol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Cânt</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hethol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bob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pedair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blynedd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neu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cyfethol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rhwng</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etholiadau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Cyflogir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Clerc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rhan-amser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ymdrin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â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threfniadau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cyfarfodydd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â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threfniadau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gohebiaeth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ac â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threfniadaeth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ariannol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Mae </a:t>
            </a:r>
            <a:r>
              <a:rPr lang="it-IT"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lle</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 </a:t>
            </a:r>
            <a:r>
              <a:rPr lang="it-IT"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unarddeg</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 </a:t>
            </a:r>
            <a:r>
              <a:rPr lang="it-IT"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gynghorwyr</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it-IT"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Cyngor. Mae 66</a:t>
            </a:r>
            <a:r>
              <a:rPr lang="it-IT" sz="1100" kern="100" dirty="0">
                <a:latin typeface="Calibri" panose="020F0502020204030204" pitchFamily="34" charset="0"/>
                <a:ea typeface="Calibri" panose="020F0502020204030204" pitchFamily="34" charset="0"/>
                <a:cs typeface="Calibri" panose="020F0502020204030204" pitchFamily="34" charset="0"/>
              </a:rPr>
              <a:t>0</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 </a:t>
            </a:r>
            <a:r>
              <a:rPr lang="it-IT"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etholwyr</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it-IT"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yn</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it-IT"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byw</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it-IT"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yn</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it-IT"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ardal</a:t>
            </a:r>
            <a:r>
              <a:rPr lang="it-IT"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Cyngor (2025).</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en-GB" sz="1100" b="1"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Structure of the Council</a:t>
            </a:r>
            <a:b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 list of your local councillors is provided above.</a:t>
            </a:r>
            <a:b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The councillors do not represent any political party. For most of the year ten councillors have been active on Llangrannog Community Council, currently the Council has eight active Councillors. They are elected every four years, or co-opted between elections.</a:t>
            </a:r>
            <a:b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 part-time Clerk is employed to deal with meeting arrangements, correspondence arrangements and financial arrangements.</a:t>
            </a:r>
            <a:b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There is room for eleven councillors on the Council. 660 electors live in the Council area (202</a:t>
            </a:r>
            <a:r>
              <a:rPr lang="en-GB" sz="1100" kern="100" dirty="0">
                <a:solidFill>
                  <a:srgbClr val="111111"/>
                </a:solidFill>
                <a:latin typeface="Calibri" panose="020F0502020204030204" pitchFamily="34" charset="0"/>
                <a:ea typeface="Calibri" panose="020F0502020204030204" pitchFamily="34" charset="0"/>
                <a:cs typeface="Calibri" panose="020F0502020204030204" pitchFamily="34" charset="0"/>
              </a:rPr>
              <a:t>5</a:t>
            </a: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06000"/>
              </a:lnSpc>
              <a:spcBef>
                <a:spcPts val="800"/>
              </a:spcBef>
              <a:spcAft>
                <a:spcPts val="800"/>
              </a:spcAft>
              <a:buNone/>
            </a:pP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Sut </a:t>
            </a:r>
            <a:r>
              <a:rPr lang="en-GB" sz="11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mae'r</a:t>
            </a: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Cyngor yn </a:t>
            </a:r>
            <a:r>
              <a:rPr lang="en-GB" sz="11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gweithio</a:t>
            </a: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Bydd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unrhyw</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waith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wneir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gan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Cyngor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cael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weithredu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dilyn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penderfyniadau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wneir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mewn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cyfarfodydd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agored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Telir am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unrhyw</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waith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gydag</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arian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cyhoeddus</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mae'r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Cyngor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dderbyn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trwy</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godi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archebiad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praesept</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sef</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yr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arian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godir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gan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Cyngor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fisol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oddi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wrth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drigolion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gymuned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gesglir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fel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rhan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Dreth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Cyngor a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bennir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gan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Gyngor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Sir Ceredigion.</a:t>
            </a:r>
            <a:endPar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How </a:t>
            </a:r>
            <a:r>
              <a:rPr lang="en-GB" sz="1100" b="1"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does the Council work?</a:t>
            </a:r>
            <a:b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Any work done by the Council will be implemented following decisions made at open meetings. Any work is paid for with public funds received by the Council by charging a precept, which is the money raised by the Council monthly from residents of the community, collected as part of Council Tax determined by Ceredigion County Council.</a:t>
            </a:r>
          </a:p>
          <a:p>
            <a:pPr>
              <a:lnSpc>
                <a:spcPct val="106000"/>
              </a:lnSpc>
              <a:spcBef>
                <a:spcPts val="800"/>
              </a:spcBef>
              <a:spcAft>
                <a:spcPts val="800"/>
              </a:spcAft>
              <a:buNone/>
            </a:pP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Beth </a:t>
            </a:r>
            <a:r>
              <a:rPr lang="en-GB" sz="11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yw</a:t>
            </a: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archebiant</a:t>
            </a: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praesept</a:t>
            </a: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Cyngor?</a:t>
            </a:r>
            <a:endPar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Cyfanswm</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archebiant</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2025-2026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oedd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£11,550.00.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Mae'r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archebiant</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cael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godi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ariannu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cyfrifoldebau'r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Cyngor Cymuned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sydd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cynnwys</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gwariant</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dorri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gwair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cynnal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Cae’r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Neuadd,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cynnal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chadw</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diffibriliwr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ac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gyfrannu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sefydliadau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lleol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en-GB" sz="1100" b="1"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What is the Council's precept?</a:t>
            </a:r>
            <a:b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The total booking for 2025-2026 was £11,550.00. The precept is raised to fund the Community Council's responsibilities which include expenditure on mowing grass, maintenance of the field by the Hall, defibrillator maintenance and to contribute to local organisations.</a:t>
            </a:r>
          </a:p>
          <a:p>
            <a:pPr>
              <a:lnSpc>
                <a:spcPct val="106000"/>
              </a:lnSpc>
              <a:spcBef>
                <a:spcPts val="800"/>
              </a:spcBef>
              <a:spcAft>
                <a:spcPts val="800"/>
              </a:spcAft>
              <a:buNone/>
            </a:pP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100" kern="100" dirty="0">
              <a:solidFill>
                <a:srgbClr val="11111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Bef>
                <a:spcPts val="800"/>
              </a:spcBef>
              <a:spcAft>
                <a:spcPts val="800"/>
              </a:spcAft>
              <a:buNone/>
            </a:pP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100" kern="100" dirty="0">
              <a:solidFill>
                <a:srgbClr val="11111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3411383ab55_0_5"/>
          <p:cNvSpPr txBox="1"/>
          <p:nvPr/>
        </p:nvSpPr>
        <p:spPr>
          <a:xfrm>
            <a:off x="837075" y="1970312"/>
            <a:ext cx="8724368" cy="368099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200" b="1"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Ymgynghroiadau</a:t>
            </a:r>
            <a:r>
              <a:rPr lang="en-GB" sz="1200" b="1"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ac </a:t>
            </a:r>
            <a:r>
              <a:rPr lang="en-GB" sz="1200" b="1"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Arolygiadau</a:t>
            </a:r>
            <a:endParaRPr sz="1200" b="1"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Clr>
                <a:schemeClr val="dk1"/>
              </a:buClr>
              <a:buSzPts val="1100"/>
              <a:buFont typeface="Arial"/>
              <a:buNone/>
            </a:pP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Ymatebwyd</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i</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sawl</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ymgynghoriad</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ac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arolygiad</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pwysig</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gan</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gynnwys</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Arolwg</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Ffiniau</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Cymunedol</a:t>
            </a:r>
            <a:endPar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Clr>
                <a:schemeClr val="dk1"/>
              </a:buClr>
              <a:buSzPts val="1100"/>
              <a:buFont typeface="Arial"/>
              <a:buNone/>
            </a:pPr>
            <a:endPar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endParaRPr>
          </a:p>
          <a:p>
            <a:pPr>
              <a:lnSpc>
                <a:spcPct val="107000"/>
              </a:lnSpc>
              <a:spcAft>
                <a:spcPts val="800"/>
              </a:spcAft>
              <a:buNone/>
            </a:pPr>
            <a:r>
              <a:rPr lang="en-GB" sz="1200" b="1" kern="100" dirty="0">
                <a:solidFill>
                  <a:srgbClr val="3F3F3F"/>
                </a:solidFill>
                <a:effectLst/>
                <a:latin typeface="Calibri" panose="020F0502020204030204" pitchFamily="34" charset="0"/>
                <a:ea typeface="Calibri" panose="020F0502020204030204" pitchFamily="34" charset="0"/>
                <a:cs typeface="Calibri" panose="020F0502020204030204" pitchFamily="34" charset="0"/>
              </a:rPr>
              <a:t>Consultations and Inspections</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kern="100" dirty="0">
                <a:solidFill>
                  <a:srgbClr val="3F3F3F"/>
                </a:solidFill>
                <a:effectLst/>
                <a:latin typeface="Calibri" panose="020F0502020204030204" pitchFamily="34" charset="0"/>
                <a:ea typeface="Calibri" panose="020F0502020204030204" pitchFamily="34" charset="0"/>
                <a:cs typeface="Calibri" panose="020F0502020204030204" pitchFamily="34" charset="0"/>
              </a:rPr>
              <a:t>Responded to several important consultations and inspections including a Community Boundary Survey</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Clr>
                <a:schemeClr val="dk1"/>
              </a:buClr>
              <a:buSzPts val="1100"/>
              <a:buFont typeface="Arial"/>
              <a:buNone/>
            </a:pPr>
            <a:r>
              <a:rPr lang="en-GB" sz="1200" b="1"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Ceisiadau </a:t>
            </a:r>
            <a:r>
              <a:rPr lang="en-GB" sz="1200" b="1"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Cynllunio</a:t>
            </a:r>
            <a:endParaRPr sz="1200" b="1"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Clr>
                <a:schemeClr val="dk1"/>
              </a:buClr>
              <a:buSzPts val="1100"/>
              <a:buFont typeface="Arial"/>
              <a:buNone/>
            </a:pP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Caiff</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Ceisiadau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Cynllunio</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eu</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hystyried</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ym</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mhob</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cyfarfod</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ac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anfonir</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sylwadau</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y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Gwasanaeth</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Cynllunio</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yn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unol</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â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hynny</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a:t>
            </a:r>
          </a:p>
          <a:p>
            <a:pPr marL="0" lvl="0" indent="0" algn="l" rtl="0">
              <a:spcBef>
                <a:spcPts val="0"/>
              </a:spcBef>
              <a:spcAft>
                <a:spcPts val="0"/>
              </a:spcAft>
              <a:buClr>
                <a:schemeClr val="dk1"/>
              </a:buClr>
              <a:buSzPts val="1100"/>
              <a:buFont typeface="Arial"/>
              <a:buNone/>
            </a:pPr>
            <a:endParaRPr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endParaRPr>
          </a:p>
          <a:p>
            <a:pPr>
              <a:lnSpc>
                <a:spcPct val="107000"/>
              </a:lnSpc>
              <a:spcAft>
                <a:spcPts val="800"/>
              </a:spcAft>
              <a:buNone/>
            </a:pPr>
            <a:r>
              <a:rPr lang="en-GB" sz="1200" b="1" kern="100" dirty="0">
                <a:solidFill>
                  <a:srgbClr val="3F3F3F"/>
                </a:solidFill>
                <a:effectLst/>
                <a:latin typeface="Calibri" panose="020F0502020204030204" pitchFamily="34" charset="0"/>
                <a:ea typeface="Calibri" panose="020F0502020204030204" pitchFamily="34" charset="0"/>
                <a:cs typeface="Calibri" panose="020F0502020204030204" pitchFamily="34" charset="0"/>
              </a:rPr>
              <a:t>Planning Applications</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kern="100" dirty="0">
                <a:solidFill>
                  <a:srgbClr val="3F3F3F"/>
                </a:solidFill>
                <a:effectLst/>
                <a:latin typeface="Calibri" panose="020F0502020204030204" pitchFamily="34" charset="0"/>
                <a:ea typeface="Calibri" panose="020F0502020204030204" pitchFamily="34" charset="0"/>
                <a:cs typeface="Calibri" panose="020F0502020204030204" pitchFamily="34" charset="0"/>
              </a:rPr>
              <a:t>Planning Applications will be considered at each meeting and comments will be sent to the Planning Department accordingly.</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Clr>
                <a:schemeClr val="dk1"/>
              </a:buClr>
              <a:buSzPts val="1100"/>
              <a:buFont typeface="Arial"/>
              <a:buNone/>
            </a:pPr>
            <a:r>
              <a:rPr lang="en-GB" sz="1200" b="1"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Rhaglen</a:t>
            </a:r>
            <a:r>
              <a:rPr lang="en-GB" sz="1200" b="1"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b="1"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Hyfforddiant</a:t>
            </a:r>
            <a:endParaRPr sz="1200" b="1"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None/>
            </a:pP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Mae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cynllun</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hyfforddiant</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ar</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waith</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i</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sicrhau</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bod yr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holl</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gynghorwyr</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yn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gwbl</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ymwybodol</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o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brosesau</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chyfrifoldebau’r</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aelodau</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a’r</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Cyngor.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Mae’r</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cynghorwyr</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wedi</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dechrau</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dylen</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raglen</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hyfforddiant</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ar</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gynllunio</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wedi</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cael</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ei</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ddarparu</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gan</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Gymorth</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Cynllunio</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endParaRPr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Clr>
                <a:schemeClr val="dk1"/>
              </a:buClr>
              <a:buSzPts val="1100"/>
              <a:buFont typeface="Arial"/>
              <a:buNone/>
            </a:pP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Wedyn</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cafwyd</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Hyfforddiant</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Cod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Ymddygiad</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gan</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Gwasanaeth</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Democrataidd</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a </a:t>
            </a:r>
            <a:r>
              <a:rPr lang="en-GB" sz="1200" dirty="0" err="1">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Safonau</a:t>
            </a:r>
            <a:r>
              <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rPr>
              <a:t>, Cyngor Sir Ceredigion.</a:t>
            </a:r>
          </a:p>
          <a:p>
            <a:pPr marL="0" lvl="0" indent="0" algn="l" rtl="0">
              <a:spcBef>
                <a:spcPts val="0"/>
              </a:spcBef>
              <a:spcAft>
                <a:spcPts val="0"/>
              </a:spcAft>
              <a:buClr>
                <a:schemeClr val="dk1"/>
              </a:buClr>
              <a:buSzPts val="1100"/>
              <a:buFont typeface="Arial"/>
              <a:buNone/>
            </a:pPr>
            <a:endParaRPr lang="en-GB" sz="1200" dirty="0">
              <a:solidFill>
                <a:srgbClr val="3F3F3F"/>
              </a:solidFill>
              <a:latin typeface="Calibri" panose="020F0502020204030204" pitchFamily="34" charset="0"/>
              <a:ea typeface="Calibri" panose="020F0502020204030204" pitchFamily="34" charset="0"/>
              <a:cs typeface="Calibri" panose="020F0502020204030204" pitchFamily="34" charset="0"/>
              <a:sym typeface="Trebuchet MS"/>
            </a:endParaRPr>
          </a:p>
          <a:p>
            <a:pPr>
              <a:buClr>
                <a:schemeClr val="dk1"/>
              </a:buClr>
              <a:buSzPts val="1100"/>
            </a:pPr>
            <a:r>
              <a:rPr lang="en-GB" sz="1200" b="1" kern="100" dirty="0">
                <a:solidFill>
                  <a:srgbClr val="3F3F3F"/>
                </a:solidFill>
                <a:effectLst/>
                <a:latin typeface="Calibri" panose="020F0502020204030204" pitchFamily="34" charset="0"/>
                <a:ea typeface="Calibri" panose="020F0502020204030204" pitchFamily="34" charset="0"/>
                <a:cs typeface="Calibri" panose="020F0502020204030204" pitchFamily="34" charset="0"/>
              </a:rPr>
              <a:t>Councillor Training Programme</a:t>
            </a:r>
          </a:p>
          <a:p>
            <a:pPr>
              <a:buClr>
                <a:schemeClr val="dk1"/>
              </a:buClr>
              <a:buSzPts val="1100"/>
            </a:pPr>
            <a:r>
              <a:rPr lang="en-GB" sz="1200" kern="100" dirty="0">
                <a:solidFill>
                  <a:srgbClr val="3F3F3F"/>
                </a:solidFill>
                <a:effectLst/>
                <a:latin typeface="Calibri" panose="020F0502020204030204" pitchFamily="34" charset="0"/>
                <a:ea typeface="Calibri" panose="020F0502020204030204" pitchFamily="34" charset="0"/>
                <a:cs typeface="Calibri" panose="020F0502020204030204" pitchFamily="34" charset="0"/>
              </a:rPr>
              <a:t>A training plan is in place to ensure that all councillors are fully aware of the processes and responsibilities of members and the Council. Councillors have started a training programme on planning, which has been delivered by Planning Aid Wales. Code of Conduct Training was then provided by Ceredigion County Council’s Democratic and Standards Committee.</a:t>
            </a:r>
          </a:p>
          <a:p>
            <a:pPr>
              <a:buClr>
                <a:schemeClr val="dk1"/>
              </a:buClr>
              <a:buSzPts val="1100"/>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Clr>
                <a:schemeClr val="dk1"/>
              </a:buClr>
              <a:buSzPts val="1100"/>
              <a:buFont typeface="Arial"/>
              <a:buNone/>
            </a:pPr>
            <a:endParaRPr sz="18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800" dirty="0">
              <a:solidFill>
                <a:srgbClr val="3F3F3F"/>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800" dirty="0">
              <a:solidFill>
                <a:srgbClr val="3F3F3F"/>
              </a:solidFill>
              <a:latin typeface="Trebuchet MS"/>
              <a:ea typeface="Trebuchet MS"/>
              <a:cs typeface="Trebuchet MS"/>
              <a:sym typeface="Trebuchet MS"/>
            </a:endParaRPr>
          </a:p>
          <a:p>
            <a:pPr marL="0" lvl="0" indent="0" algn="l" rtl="0">
              <a:spcBef>
                <a:spcPts val="0"/>
              </a:spcBef>
              <a:spcAft>
                <a:spcPts val="0"/>
              </a:spcAft>
              <a:buNone/>
            </a:pPr>
            <a:endParaRPr sz="1800" dirty="0">
              <a:solidFill>
                <a:srgbClr val="3F3F3F"/>
              </a:solidFill>
              <a:latin typeface="Trebuchet MS"/>
              <a:ea typeface="Trebuchet MS"/>
              <a:cs typeface="Trebuchet MS"/>
              <a:sym typeface="Trebuchet MS"/>
            </a:endParaRPr>
          </a:p>
        </p:txBody>
      </p:sp>
      <p:sp>
        <p:nvSpPr>
          <p:cNvPr id="3" name="Google Shape;156;p3">
            <a:extLst>
              <a:ext uri="{FF2B5EF4-FFF2-40B4-BE49-F238E27FC236}">
                <a16:creationId xmlns:a16="http://schemas.microsoft.com/office/drawing/2014/main" id="{A729FA69-8406-7FE4-9646-A44C41253B8A}"/>
              </a:ext>
            </a:extLst>
          </p:cNvPr>
          <p:cNvSpPr txBox="1"/>
          <p:nvPr/>
        </p:nvSpPr>
        <p:spPr>
          <a:xfrm>
            <a:off x="837075" y="194853"/>
            <a:ext cx="9329420" cy="1775459"/>
          </a:xfrm>
          <a:prstGeom prst="rect">
            <a:avLst/>
          </a:prstGeom>
          <a:noFill/>
          <a:ln>
            <a:noFill/>
          </a:ln>
        </p:spPr>
        <p:txBody>
          <a:bodyPr spcFirstLastPara="1" wrap="square" lIns="91425" tIns="45700" rIns="91425" bIns="45700" anchor="t" anchorCtr="0">
            <a:noAutofit/>
          </a:bodyPr>
          <a:lstStyle/>
          <a:p>
            <a:pPr>
              <a:lnSpc>
                <a:spcPct val="105000"/>
              </a:lnSpc>
              <a:spcBef>
                <a:spcPts val="800"/>
              </a:spcBef>
              <a:spcAft>
                <a:spcPts val="800"/>
              </a:spcAft>
              <a:buNone/>
            </a:pPr>
            <a:r>
              <a:rPr lang="en-GB" sz="11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Cyfarfod</a:t>
            </a:r>
            <a:r>
              <a:rPr lang="en-GB" sz="1100" b="1"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b="1"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Blynyddol</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Bef>
                <a:spcPts val="800"/>
              </a:spcBef>
              <a:spcAft>
                <a:spcPts val="800"/>
              </a:spcAft>
              <a:buNone/>
            </a:pP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Mae'r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cyfarfod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blynyddol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rhwymedigaeth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cyfreithiol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fel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nodir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yn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Neddf</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Llywodraeth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Leol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1972.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Rhaid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cynnal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cyfarfodydd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blynyddol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ym</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mis Mai. Y Cyngor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sy'n</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penderfynu</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dyddiad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Yr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eitem</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gyntaf</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yr agenda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yw</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ethol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Cadeirydd</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 Cyngor Cymuned am y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deuddeg</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mis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nesaf</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Bef>
                <a:spcPts val="800"/>
              </a:spcBef>
              <a:spcAft>
                <a:spcPts val="800"/>
              </a:spcAft>
              <a:buNone/>
            </a:pPr>
            <a:r>
              <a:rPr lang="en-GB" sz="1100" b="1"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Annual Meeting</a:t>
            </a:r>
            <a:b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The annual meeting is a legal obligation as set out in the Local Government Act 1972. The annual meetings must be held in May. The date is decided by the Council. The first item on the agenda is the election of the Chair of the Community Council for the next twelve months.</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Bef>
                <a:spcPts val="800"/>
              </a:spcBef>
              <a:spcAft>
                <a:spcPts val="800"/>
              </a:spcAft>
            </a:pP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5"/>
          <p:cNvSpPr txBox="1"/>
          <p:nvPr/>
        </p:nvSpPr>
        <p:spPr>
          <a:xfrm>
            <a:off x="974035" y="715617"/>
            <a:ext cx="315401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dirty="0" err="1">
                <a:solidFill>
                  <a:schemeClr val="dk1"/>
                </a:solidFill>
                <a:latin typeface="Calibri"/>
                <a:ea typeface="Calibri"/>
                <a:cs typeface="Calibri"/>
                <a:sym typeface="Calibri"/>
              </a:rPr>
              <a:t>Rhoddion</a:t>
            </a:r>
            <a:r>
              <a:rPr lang="en-GB" sz="1200" b="1" dirty="0">
                <a:solidFill>
                  <a:schemeClr val="dk1"/>
                </a:solidFill>
                <a:latin typeface="Calibri"/>
                <a:ea typeface="Calibri"/>
                <a:cs typeface="Calibri"/>
                <a:sym typeface="Calibri"/>
              </a:rPr>
              <a:t> </a:t>
            </a:r>
            <a:r>
              <a:rPr lang="en-GB" sz="1200" b="1" dirty="0" err="1">
                <a:solidFill>
                  <a:schemeClr val="dk1"/>
                </a:solidFill>
                <a:latin typeface="Calibri"/>
                <a:ea typeface="Calibri"/>
                <a:cs typeface="Calibri"/>
                <a:sym typeface="Calibri"/>
              </a:rPr>
              <a:t>Ariannol</a:t>
            </a:r>
            <a:r>
              <a:rPr lang="en-GB" sz="1200" b="1" dirty="0">
                <a:solidFill>
                  <a:schemeClr val="dk1"/>
                </a:solidFill>
                <a:latin typeface="Calibri"/>
                <a:ea typeface="Calibri"/>
                <a:cs typeface="Calibri"/>
                <a:sym typeface="Calibri"/>
              </a:rPr>
              <a:t> 2025 – 26</a:t>
            </a:r>
          </a:p>
          <a:p>
            <a:pPr marL="0" marR="0" lvl="0" indent="0" algn="l" rtl="0">
              <a:spcBef>
                <a:spcPts val="0"/>
              </a:spcBef>
              <a:spcAft>
                <a:spcPts val="0"/>
              </a:spcAft>
              <a:buNone/>
            </a:pPr>
            <a:r>
              <a:rPr lang="en-GB" sz="1200" b="1" dirty="0">
                <a:solidFill>
                  <a:schemeClr val="dk1"/>
                </a:solidFill>
                <a:latin typeface="Calibri"/>
                <a:ea typeface="Calibri"/>
                <a:cs typeface="Calibri"/>
                <a:sym typeface="Calibri"/>
              </a:rPr>
              <a:t>Financial Contributions 2025 - 26</a:t>
            </a:r>
            <a:endParaRPr dirty="0"/>
          </a:p>
        </p:txBody>
      </p:sp>
      <p:sp>
        <p:nvSpPr>
          <p:cNvPr id="2" name="TextBox 1">
            <a:extLst>
              <a:ext uri="{FF2B5EF4-FFF2-40B4-BE49-F238E27FC236}">
                <a16:creationId xmlns:a16="http://schemas.microsoft.com/office/drawing/2014/main" id="{999BED12-1BEC-59AC-1770-86FA4BB37C11}"/>
              </a:ext>
            </a:extLst>
          </p:cNvPr>
          <p:cNvSpPr txBox="1"/>
          <p:nvPr/>
        </p:nvSpPr>
        <p:spPr>
          <a:xfrm>
            <a:off x="1086677" y="1378226"/>
            <a:ext cx="5638587" cy="2893100"/>
          </a:xfrm>
          <a:prstGeom prst="rect">
            <a:avLst/>
          </a:prstGeom>
          <a:noFill/>
        </p:spPr>
        <p:txBody>
          <a:bodyPr wrap="square" rtlCol="0">
            <a:spAutoFit/>
          </a:bodyPr>
          <a:lstStyle/>
          <a:p>
            <a:pPr marL="285750" indent="-285750">
              <a:buFont typeface="Arial" panose="020B0604020202020204" pitchFamily="34" charset="0"/>
              <a:buChar char="•"/>
            </a:pPr>
            <a:r>
              <a:rPr lang="en-GB" dirty="0"/>
              <a:t>CFFI / YFC </a:t>
            </a:r>
            <a:r>
              <a:rPr lang="en-GB" dirty="0" err="1"/>
              <a:t>Caerwedros</a:t>
            </a:r>
            <a:r>
              <a:rPr lang="en-GB" dirty="0"/>
              <a:t>  - £150.00</a:t>
            </a:r>
          </a:p>
          <a:p>
            <a:pPr marL="285750" indent="-285750">
              <a:buFont typeface="Arial" panose="020B0604020202020204" pitchFamily="34" charset="0"/>
              <a:buChar char="•"/>
            </a:pPr>
            <a:r>
              <a:rPr lang="en-GB" dirty="0" err="1"/>
              <a:t>Cae</a:t>
            </a:r>
            <a:r>
              <a:rPr lang="en-GB" dirty="0"/>
              <a:t> </a:t>
            </a:r>
            <a:r>
              <a:rPr lang="en-GB" dirty="0" err="1"/>
              <a:t>Cymunedol</a:t>
            </a:r>
            <a:r>
              <a:rPr lang="en-GB" dirty="0"/>
              <a:t> </a:t>
            </a:r>
            <a:r>
              <a:rPr lang="en-GB" dirty="0" err="1"/>
              <a:t>Pontgarreg</a:t>
            </a:r>
            <a:r>
              <a:rPr lang="en-GB" dirty="0"/>
              <a:t> Community Field - £126.58</a:t>
            </a:r>
          </a:p>
          <a:p>
            <a:pPr marL="285750" indent="-285750">
              <a:buFont typeface="Arial" panose="020B0604020202020204" pitchFamily="34" charset="0"/>
              <a:buChar char="•"/>
            </a:pPr>
            <a:r>
              <a:rPr lang="en-GB" dirty="0"/>
              <a:t>Cerebral Palsy - £50.00</a:t>
            </a:r>
          </a:p>
          <a:p>
            <a:pPr marL="285750" indent="-285750">
              <a:buFont typeface="Arial" panose="020B0604020202020204" pitchFamily="34" charset="0"/>
              <a:buChar char="•"/>
            </a:pPr>
            <a:r>
              <a:rPr lang="en-GB" dirty="0" err="1"/>
              <a:t>Ambiwlans</a:t>
            </a:r>
            <a:r>
              <a:rPr lang="en-GB" dirty="0"/>
              <a:t> </a:t>
            </a:r>
            <a:r>
              <a:rPr lang="en-GB" dirty="0" err="1"/>
              <a:t>Awyr</a:t>
            </a:r>
            <a:r>
              <a:rPr lang="en-GB" dirty="0"/>
              <a:t> Cymru – Wales Air Ambulance - £100.00</a:t>
            </a:r>
          </a:p>
          <a:p>
            <a:pPr marL="285750" indent="-285750">
              <a:buFont typeface="Arial" panose="020B0604020202020204" pitchFamily="34" charset="0"/>
              <a:buChar char="•"/>
            </a:pPr>
            <a:r>
              <a:rPr lang="en-GB" dirty="0"/>
              <a:t>Eisteddfod </a:t>
            </a:r>
            <a:r>
              <a:rPr lang="en-GB" dirty="0" err="1"/>
              <a:t>Cenedlaethol</a:t>
            </a:r>
            <a:r>
              <a:rPr lang="en-GB" dirty="0"/>
              <a:t> Cymru – National Eisteddfod - £1,000</a:t>
            </a:r>
          </a:p>
          <a:p>
            <a:pPr marL="285750" indent="-285750">
              <a:buFont typeface="Arial" panose="020B0604020202020204" pitchFamily="34" charset="0"/>
              <a:buChar char="•"/>
            </a:pPr>
            <a:r>
              <a:rPr lang="en-GB" dirty="0"/>
              <a:t>Apel Cronfa I </a:t>
            </a:r>
            <a:r>
              <a:rPr lang="en-GB" dirty="0" err="1"/>
              <a:t>Bawb</a:t>
            </a:r>
            <a:r>
              <a:rPr lang="en-GB" dirty="0"/>
              <a:t> – Urdd Appeal for All - £230.00</a:t>
            </a:r>
          </a:p>
          <a:p>
            <a:pPr marL="285750" indent="-285750">
              <a:buFont typeface="Arial" panose="020B0604020202020204" pitchFamily="34" charset="0"/>
              <a:buChar char="•"/>
            </a:pPr>
            <a:r>
              <a:rPr lang="en-GB" dirty="0" err="1"/>
              <a:t>Beiciau</a:t>
            </a:r>
            <a:r>
              <a:rPr lang="en-GB" dirty="0"/>
              <a:t> </a:t>
            </a:r>
            <a:r>
              <a:rPr lang="en-GB" dirty="0" err="1"/>
              <a:t>Gwaed</a:t>
            </a:r>
            <a:r>
              <a:rPr lang="en-GB" dirty="0"/>
              <a:t> - Blood Bikers - £100.00</a:t>
            </a:r>
          </a:p>
          <a:p>
            <a:pPr marL="285750" indent="-285750">
              <a:buFont typeface="Arial" panose="020B0604020202020204" pitchFamily="34" charset="0"/>
              <a:buChar char="•"/>
            </a:pPr>
            <a:r>
              <a:rPr lang="en-GB" dirty="0"/>
              <a:t>Huts - £230.00</a:t>
            </a:r>
          </a:p>
          <a:p>
            <a:pPr marL="285750" indent="-285750">
              <a:buFont typeface="Arial" panose="020B0604020202020204" pitchFamily="34" charset="0"/>
              <a:buChar char="•"/>
            </a:pPr>
            <a:r>
              <a:rPr lang="en-GB" dirty="0"/>
              <a:t>Y 4 Llan - £500.00</a:t>
            </a:r>
          </a:p>
          <a:p>
            <a:pPr marL="285750" indent="-285750">
              <a:buFont typeface="Arial" panose="020B0604020202020204" pitchFamily="34" charset="0"/>
              <a:buChar char="•"/>
            </a:pPr>
            <a:r>
              <a:rPr lang="en-GB" dirty="0"/>
              <a:t>Marie Curie - £200.00</a:t>
            </a:r>
          </a:p>
          <a:p>
            <a:pPr marL="285750" indent="-285750">
              <a:buFont typeface="Arial" panose="020B0604020202020204" pitchFamily="34" charset="0"/>
              <a:buChar char="•"/>
            </a:pPr>
            <a:r>
              <a:rPr lang="en-GB" dirty="0"/>
              <a:t>Capel y Wig - £300.00</a:t>
            </a:r>
          </a:p>
          <a:p>
            <a:pPr marL="285750" indent="-285750">
              <a:buFont typeface="Arial" panose="020B0604020202020204" pitchFamily="34" charset="0"/>
              <a:buChar char="•"/>
            </a:pPr>
            <a:r>
              <a:rPr lang="en-GB" dirty="0"/>
              <a:t>CFFI / YFC Ceredigion - £200.00</a:t>
            </a:r>
          </a:p>
          <a:p>
            <a:pPr marL="285750" indent="-285750">
              <a:buFont typeface="Arial" panose="020B0604020202020204" pitchFamily="34" charset="0"/>
              <a:buChar char="•"/>
            </a:pP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6"/>
          <p:cNvSpPr txBox="1"/>
          <p:nvPr/>
        </p:nvSpPr>
        <p:spPr>
          <a:xfrm>
            <a:off x="821635" y="397565"/>
            <a:ext cx="315401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dirty="0" err="1">
                <a:solidFill>
                  <a:schemeClr val="dk1"/>
                </a:solidFill>
                <a:latin typeface="Calibri"/>
                <a:ea typeface="Calibri"/>
                <a:cs typeface="Calibri"/>
                <a:sym typeface="Calibri"/>
              </a:rPr>
              <a:t>Blaenoriaethau</a:t>
            </a:r>
            <a:r>
              <a:rPr lang="en-GB" sz="1200" b="1" dirty="0">
                <a:solidFill>
                  <a:schemeClr val="dk1"/>
                </a:solidFill>
                <a:latin typeface="Calibri"/>
                <a:ea typeface="Calibri"/>
                <a:cs typeface="Calibri"/>
                <a:sym typeface="Calibri"/>
              </a:rPr>
              <a:t> </a:t>
            </a:r>
            <a:r>
              <a:rPr lang="en-GB" sz="1200" b="1" dirty="0" err="1">
                <a:solidFill>
                  <a:schemeClr val="dk1"/>
                </a:solidFill>
                <a:latin typeface="Calibri"/>
                <a:ea typeface="Calibri"/>
                <a:cs typeface="Calibri"/>
                <a:sym typeface="Calibri"/>
              </a:rPr>
              <a:t>ar</a:t>
            </a:r>
            <a:r>
              <a:rPr lang="en-GB" sz="1200" b="1" dirty="0">
                <a:solidFill>
                  <a:schemeClr val="dk1"/>
                </a:solidFill>
                <a:latin typeface="Calibri"/>
                <a:ea typeface="Calibri"/>
                <a:cs typeface="Calibri"/>
                <a:sym typeface="Calibri"/>
              </a:rPr>
              <a:t> </a:t>
            </a:r>
            <a:r>
              <a:rPr lang="en-GB" sz="1200" b="1" dirty="0" err="1">
                <a:solidFill>
                  <a:schemeClr val="dk1"/>
                </a:solidFill>
                <a:latin typeface="Calibri"/>
                <a:ea typeface="Calibri"/>
                <a:cs typeface="Calibri"/>
                <a:sym typeface="Calibri"/>
              </a:rPr>
              <a:t>gyfer</a:t>
            </a:r>
            <a:r>
              <a:rPr lang="en-GB" sz="1200" b="1" dirty="0">
                <a:solidFill>
                  <a:schemeClr val="dk1"/>
                </a:solidFill>
                <a:latin typeface="Calibri"/>
                <a:ea typeface="Calibri"/>
                <a:cs typeface="Calibri"/>
                <a:sym typeface="Calibri"/>
              </a:rPr>
              <a:t> y </a:t>
            </a:r>
            <a:r>
              <a:rPr lang="en-GB" sz="1200" b="1" dirty="0" err="1">
                <a:solidFill>
                  <a:schemeClr val="dk1"/>
                </a:solidFill>
                <a:latin typeface="Calibri"/>
                <a:ea typeface="Calibri"/>
                <a:cs typeface="Calibri"/>
                <a:sym typeface="Calibri"/>
              </a:rPr>
              <a:t>dyfodol</a:t>
            </a:r>
            <a:endParaRPr lang="en-GB" sz="1200" b="1" dirty="0">
              <a:solidFill>
                <a:schemeClr val="dk1"/>
              </a:solidFill>
              <a:latin typeface="Calibri"/>
              <a:ea typeface="Calibri"/>
              <a:cs typeface="Calibri"/>
              <a:sym typeface="Calibri"/>
            </a:endParaRPr>
          </a:p>
          <a:p>
            <a:pPr marL="0" marR="0" lvl="0" indent="0" algn="l" rtl="0">
              <a:spcBef>
                <a:spcPts val="0"/>
              </a:spcBef>
              <a:spcAft>
                <a:spcPts val="0"/>
              </a:spcAft>
              <a:buNone/>
            </a:pPr>
            <a:r>
              <a:rPr lang="en-GB" sz="1200" b="1" dirty="0">
                <a:solidFill>
                  <a:schemeClr val="dk1"/>
                </a:solidFill>
                <a:latin typeface="Calibri"/>
                <a:ea typeface="Calibri"/>
                <a:cs typeface="Calibri"/>
                <a:sym typeface="Calibri"/>
              </a:rPr>
              <a:t> </a:t>
            </a:r>
            <a:r>
              <a:rPr lang="en-GB" sz="1200" b="1"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Priorities for the future</a:t>
            </a:r>
            <a:endParaRPr sz="1200" b="1" dirty="0">
              <a:latin typeface="Calibri" panose="020F0502020204030204" pitchFamily="34" charset="0"/>
              <a:ea typeface="Calibri" panose="020F0502020204030204" pitchFamily="34" charset="0"/>
              <a:cs typeface="Calibri" panose="020F0502020204030204" pitchFamily="34" charset="0"/>
            </a:endParaRPr>
          </a:p>
        </p:txBody>
      </p:sp>
      <p:sp>
        <p:nvSpPr>
          <p:cNvPr id="185" name="Google Shape;185;p6"/>
          <p:cNvSpPr txBox="1"/>
          <p:nvPr/>
        </p:nvSpPr>
        <p:spPr>
          <a:xfrm>
            <a:off x="909699" y="1198650"/>
            <a:ext cx="8343157" cy="481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200" b="1"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Blaenoriaethau</a:t>
            </a:r>
            <a:r>
              <a:rPr lang="en-GB" sz="1200" b="1"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b="1"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ar</a:t>
            </a:r>
            <a:r>
              <a:rPr lang="en-GB" sz="1200" b="1"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b="1"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gyfer</a:t>
            </a:r>
            <a:r>
              <a:rPr lang="en-GB" sz="1200" b="1"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y </a:t>
            </a:r>
            <a:r>
              <a:rPr lang="en-GB" sz="1200" b="1"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dyfodol</a:t>
            </a:r>
            <a:endParaRPr sz="1200" b="1"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Clr>
                <a:schemeClr val="dk1"/>
              </a:buClr>
              <a:buSzPts val="1100"/>
              <a:buFont typeface="Arial"/>
              <a:buNone/>
            </a:pPr>
            <a:endParaRPr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Clr>
                <a:schemeClr val="dk1"/>
              </a:buClr>
              <a:buSzPts val="1100"/>
              <a:buFont typeface="Arial"/>
              <a:buNone/>
            </a:pP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Cyd-</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weithio</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gyda’r</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4 Llan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i</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cynnal</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trfodaethau</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gyda</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Cyngor Sir Ceredigion am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Cae</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Cymunedol</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Pontgarreg</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p>
          <a:p>
            <a:pPr marL="0" lvl="0" indent="0" algn="l" rtl="0">
              <a:spcBef>
                <a:spcPts val="0"/>
              </a:spcBef>
              <a:spcAft>
                <a:spcPts val="0"/>
              </a:spcAft>
              <a:buClr>
                <a:schemeClr val="dk1"/>
              </a:buClr>
              <a:buSzPts val="1100"/>
              <a:buFont typeface="Arial"/>
              <a:buNone/>
            </a:pP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Clr>
                <a:schemeClr val="dk1"/>
              </a:buClr>
              <a:buSzPts val="1100"/>
              <a:buFont typeface="Arial"/>
              <a:buNone/>
            </a:pP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Parhau</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i</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ddarparu</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toiledau</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ym</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maes</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parcio</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Troedrhiwgam</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yn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ystod</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wyliau’r</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Haf</a:t>
            </a:r>
          </a:p>
          <a:p>
            <a:pPr marL="0" lvl="0" indent="0" algn="l" rtl="0">
              <a:spcBef>
                <a:spcPts val="0"/>
              </a:spcBef>
              <a:spcAft>
                <a:spcPts val="0"/>
              </a:spcAft>
              <a:buClr>
                <a:schemeClr val="dk1"/>
              </a:buClr>
              <a:buSzPts val="1100"/>
              <a:buFont typeface="Arial"/>
              <a:buNone/>
            </a:pPr>
            <a:endParaRPr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Clr>
                <a:schemeClr val="dk1"/>
              </a:buClr>
              <a:buSzPts val="1100"/>
              <a:buFont typeface="Arial"/>
              <a:buNone/>
            </a:pP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Blaenoriaethu</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ceisadau</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am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cymorth</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ariannol</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ar</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gyfer</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prosiectau</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lleol</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a:t>
            </a:r>
          </a:p>
          <a:p>
            <a:pPr marL="0" lvl="0" indent="0" algn="l" rtl="0">
              <a:spcBef>
                <a:spcPts val="0"/>
              </a:spcBef>
              <a:spcAft>
                <a:spcPts val="0"/>
              </a:spcAft>
              <a:buClr>
                <a:schemeClr val="dk1"/>
              </a:buClr>
              <a:buSzPts val="1100"/>
              <a:buFont typeface="Arial"/>
              <a:buNone/>
            </a:pPr>
            <a:endPar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endParaRPr>
          </a:p>
          <a:p>
            <a:pPr marL="0" lvl="0" indent="0" algn="l" rtl="0">
              <a:spcBef>
                <a:spcPts val="0"/>
              </a:spcBef>
              <a:spcAft>
                <a:spcPts val="0"/>
              </a:spcAft>
              <a:buClr>
                <a:schemeClr val="dk1"/>
              </a:buClr>
              <a:buSzPts val="1100"/>
              <a:buFont typeface="Arial"/>
              <a:buNone/>
            </a:pP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Cyd-</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weithio</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gyda</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Cyngor Cymuned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Penrbryn</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ar</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gyfer</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yno</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a:t>
            </a:r>
            <a:r>
              <a:rPr lang="en-GB" sz="12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ym</a:t>
            </a:r>
            <a:r>
              <a:rPr lang="en-GB"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Trebuchet MS"/>
              </a:rPr>
              <a:t> mis Mai 2027</a:t>
            </a:r>
            <a:endParaRPr sz="1800" dirty="0">
              <a:solidFill>
                <a:schemeClr val="tx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800" dirty="0">
              <a:solidFill>
                <a:srgbClr val="3F3F3F"/>
              </a:solidFill>
              <a:latin typeface="Trebuchet MS"/>
              <a:ea typeface="Trebuchet MS"/>
              <a:cs typeface="Trebuchet MS"/>
              <a:sym typeface="Trebuchet MS"/>
            </a:endParaRPr>
          </a:p>
          <a:p>
            <a:pPr>
              <a:lnSpc>
                <a:spcPct val="107000"/>
              </a:lnSpc>
              <a:spcAft>
                <a:spcPts val="800"/>
              </a:spcAft>
              <a:buNone/>
            </a:pPr>
            <a:r>
              <a:rPr lang="en-GB" sz="1200" b="1"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Priority areas that Llangrannog Community Council should consider in 2026/27:</a:t>
            </a:r>
            <a:endParaRPr lang="en-GB"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en-GB" sz="12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2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Collaborate with the 4 Llan to hold discussions with Ceredigion County Council about </a:t>
            </a:r>
            <a:r>
              <a:rPr lang="en-GB" sz="1200" kern="10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Pontgarreg</a:t>
            </a:r>
            <a:r>
              <a:rPr lang="en-GB" sz="12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Community Field.</a:t>
            </a:r>
          </a:p>
          <a:p>
            <a:pPr>
              <a:lnSpc>
                <a:spcPct val="107000"/>
              </a:lnSpc>
              <a:spcAft>
                <a:spcPts val="800"/>
              </a:spcAft>
            </a:pPr>
            <a:r>
              <a:rPr lang="en-GB" sz="1200" kern="100" dirty="0">
                <a:solidFill>
                  <a:srgbClr val="111111"/>
                </a:solidFill>
                <a:latin typeface="Calibri" panose="020F0502020204030204" pitchFamily="34" charset="0"/>
                <a:ea typeface="Calibri" panose="020F0502020204030204" pitchFamily="34" charset="0"/>
                <a:cs typeface="Calibri" panose="020F0502020204030204" pitchFamily="34" charset="0"/>
              </a:rPr>
              <a:t>Continue to provide extra toilet facilities in </a:t>
            </a:r>
            <a:r>
              <a:rPr lang="en-GB" sz="1200" kern="100" dirty="0" err="1">
                <a:solidFill>
                  <a:srgbClr val="111111"/>
                </a:solidFill>
                <a:latin typeface="Calibri" panose="020F0502020204030204" pitchFamily="34" charset="0"/>
                <a:ea typeface="Calibri" panose="020F0502020204030204" pitchFamily="34" charset="0"/>
                <a:cs typeface="Calibri" panose="020F0502020204030204" pitchFamily="34" charset="0"/>
              </a:rPr>
              <a:t>Troedrhiwgam</a:t>
            </a:r>
            <a:r>
              <a:rPr lang="en-GB" sz="1200" kern="100" dirty="0">
                <a:solidFill>
                  <a:srgbClr val="111111"/>
                </a:solidFill>
                <a:latin typeface="Calibri" panose="020F0502020204030204" pitchFamily="34" charset="0"/>
                <a:ea typeface="Calibri" panose="020F0502020204030204" pitchFamily="34" charset="0"/>
                <a:cs typeface="Calibri" panose="020F0502020204030204" pitchFamily="34" charset="0"/>
              </a:rPr>
              <a:t> car park during the Summer holidays.</a:t>
            </a:r>
          </a:p>
          <a:p>
            <a:pPr>
              <a:lnSpc>
                <a:spcPct val="107000"/>
              </a:lnSpc>
              <a:spcAft>
                <a:spcPts val="800"/>
              </a:spcAft>
            </a:pPr>
            <a:br>
              <a:rPr lang="en-GB" sz="12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2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Prioritising applications for financial support for local projects.</a:t>
            </a:r>
          </a:p>
          <a:p>
            <a:pPr>
              <a:lnSpc>
                <a:spcPct val="107000"/>
              </a:lnSpc>
              <a:spcAft>
                <a:spcPts val="800"/>
              </a:spcAft>
            </a:pPr>
            <a:br>
              <a:rPr lang="en-GB" sz="12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br>
            <a:r>
              <a:rPr lang="en-GB" sz="12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Work collaboratively with </a:t>
            </a:r>
            <a:r>
              <a:rPr lang="en-GB" sz="1200" kern="100" dirty="0" err="1">
                <a:solidFill>
                  <a:srgbClr val="111111"/>
                </a:solidFill>
                <a:effectLst/>
                <a:latin typeface="Calibri" panose="020F0502020204030204" pitchFamily="34" charset="0"/>
                <a:ea typeface="Calibri" panose="020F0502020204030204" pitchFamily="34" charset="0"/>
                <a:cs typeface="Calibri" panose="020F0502020204030204" pitchFamily="34" charset="0"/>
              </a:rPr>
              <a:t>Penbryn</a:t>
            </a:r>
            <a:r>
              <a:rPr lang="en-GB" sz="12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Community Council in preparation for the changes in May 2027.</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sz="1800" dirty="0">
              <a:solidFill>
                <a:srgbClr val="3F3F3F"/>
              </a:solidFill>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p:nvPr/>
        </p:nvSpPr>
        <p:spPr>
          <a:xfrm>
            <a:off x="881270" y="276875"/>
            <a:ext cx="5108713"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b="1" dirty="0" err="1">
                <a:solidFill>
                  <a:schemeClr val="dk1"/>
                </a:solidFill>
                <a:latin typeface="Calibri"/>
                <a:ea typeface="Calibri"/>
                <a:cs typeface="Calibri"/>
                <a:sym typeface="Calibri"/>
              </a:rPr>
              <a:t>Mynychu</a:t>
            </a:r>
            <a:r>
              <a:rPr lang="en-GB" sz="1200" b="1" dirty="0">
                <a:solidFill>
                  <a:schemeClr val="dk1"/>
                </a:solidFill>
                <a:latin typeface="Calibri"/>
                <a:ea typeface="Calibri"/>
                <a:cs typeface="Calibri"/>
                <a:sym typeface="Calibri"/>
              </a:rPr>
              <a:t> Cyngor Cymuned Llangrannog/ </a:t>
            </a:r>
            <a:r>
              <a:rPr lang="en-GB" sz="1200" b="1" dirty="0" err="1">
                <a:solidFill>
                  <a:schemeClr val="dk1"/>
                </a:solidFill>
                <a:latin typeface="Calibri"/>
                <a:ea typeface="Calibri"/>
                <a:cs typeface="Calibri"/>
                <a:sym typeface="Calibri"/>
              </a:rPr>
              <a:t>Cysylltwch</a:t>
            </a:r>
            <a:r>
              <a:rPr lang="en-GB" sz="1200" b="1" dirty="0">
                <a:solidFill>
                  <a:schemeClr val="dk1"/>
                </a:solidFill>
                <a:latin typeface="Calibri"/>
                <a:ea typeface="Calibri"/>
                <a:cs typeface="Calibri"/>
                <a:sym typeface="Calibri"/>
              </a:rPr>
              <a:t> â Ni</a:t>
            </a:r>
          </a:p>
          <a:p>
            <a:pPr marL="0" marR="0" lvl="0" indent="0" algn="l" rtl="0">
              <a:spcBef>
                <a:spcPts val="0"/>
              </a:spcBef>
              <a:spcAft>
                <a:spcPts val="0"/>
              </a:spcAft>
              <a:buNone/>
            </a:pPr>
            <a:r>
              <a:rPr lang="en-GB" sz="1200" b="1" dirty="0">
                <a:solidFill>
                  <a:schemeClr val="dk1"/>
                </a:solidFill>
                <a:latin typeface="Calibri"/>
                <a:ea typeface="Calibri"/>
                <a:cs typeface="Calibri"/>
                <a:sym typeface="Calibri"/>
              </a:rPr>
              <a:t>Attending Community Council Meetings / Contact Us</a:t>
            </a:r>
            <a:endParaRPr sz="1200" dirty="0">
              <a:solidFill>
                <a:schemeClr val="dk1"/>
              </a:solidFill>
              <a:latin typeface="Trebuchet MS"/>
              <a:ea typeface="Trebuchet MS"/>
              <a:cs typeface="Trebuchet MS"/>
              <a:sym typeface="Trebuchet MS"/>
            </a:endParaRPr>
          </a:p>
        </p:txBody>
      </p:sp>
      <p:sp>
        <p:nvSpPr>
          <p:cNvPr id="191" name="Google Shape;191;p7"/>
          <p:cNvSpPr txBox="1"/>
          <p:nvPr/>
        </p:nvSpPr>
        <p:spPr>
          <a:xfrm>
            <a:off x="881270" y="1062067"/>
            <a:ext cx="9492816" cy="43878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Mae Cyngor Cymuned Llangrannog yn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awyddus</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i</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weld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aelodau’r</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cyhoedd</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yn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mynychu</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cyfarfodydd</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y Cyngor.</a:t>
            </a:r>
            <a:endParaRPr sz="11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lnSpc>
                <a:spcPct val="107000"/>
              </a:lnSpc>
              <a:spcBef>
                <a:spcPts val="0"/>
              </a:spcBef>
              <a:spcAft>
                <a:spcPts val="0"/>
              </a:spcAft>
              <a:buNone/>
            </a:pP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Ac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eithrio</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eitemau</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cyfrinachol</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cedwir</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pob</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busnes</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yn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gyhoeddus</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Cyhoeddir</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yr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holl</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bapurau</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agenda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cyhoeddus</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ar-lein</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3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diwrnod</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gwaith</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cyn</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y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cyfarfod</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endParaRPr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lnSpc>
                <a:spcPct val="107000"/>
              </a:lnSpc>
              <a:spcBef>
                <a:spcPts val="800"/>
              </a:spcBef>
              <a:spcAft>
                <a:spcPts val="0"/>
              </a:spcAft>
              <a:buNone/>
            </a:pP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Mae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modd</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mynychu</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cyfarfodydd</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wyneb</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yn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wyneb</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neu’n</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rhithiol</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Os</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hoffech</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fynychu</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cyfarfod</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cysylltwch</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â’r</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Clerc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os</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gwelwch</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yn </a:t>
            </a:r>
            <a:r>
              <a:rPr lang="en-GB" sz="1100" dirty="0" err="1">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dda</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a:t>
            </a:r>
            <a:endParaRPr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800"/>
              </a:spcBef>
              <a:spcAft>
                <a:spcPts val="0"/>
              </a:spcAft>
              <a:buNone/>
            </a:pPr>
            <a:endParaRPr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a:lnSpc>
                <a:spcPct val="106000"/>
              </a:lnSpc>
              <a:spcBef>
                <a:spcPts val="800"/>
              </a:spcBef>
              <a:spcAft>
                <a:spcPts val="800"/>
              </a:spcAft>
              <a:buNone/>
            </a:pP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Llangrannog Community Council is keen to see members of the public attend Council meetings. With the exception of confidential items, all business is kept public. All public agenda papers will be published online 3 working days prior to the meeting.</a:t>
            </a:r>
          </a:p>
          <a:p>
            <a:pPr>
              <a:lnSpc>
                <a:spcPct val="106000"/>
              </a:lnSpc>
              <a:spcBef>
                <a:spcPts val="800"/>
              </a:spcBef>
              <a:spcAft>
                <a:spcPts val="800"/>
              </a:spcAft>
              <a:buNone/>
            </a:pPr>
            <a:r>
              <a:rPr lang="en-GB" sz="1100" kern="10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Meetings can be attended in person or virtually. If you would like to attend a meeting, please contact the Clerk.</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6000"/>
              </a:lnSpc>
              <a:spcBef>
                <a:spcPts val="800"/>
              </a:spcBef>
              <a:spcAft>
                <a:spcPts val="800"/>
              </a:spcAft>
              <a:buNone/>
            </a:pP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Cysylltwch</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â </a:t>
            </a: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ni</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Contact Us</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Mrs Sioned Davies (Clerc / Clerk )</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r>
              <a:rPr lang="en-GB"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Fronhaul</a:t>
            </a:r>
            <a:r>
              <a:rPr lang="en-GB"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13 Bro Gido,</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r>
              <a:rPr lang="de-DE"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Gilfachreda</a:t>
            </a:r>
            <a:r>
              <a:rPr lang="de-DE"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r>
              <a:rPr lang="de-DE"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Ceredigion</a:t>
            </a:r>
            <a:r>
              <a:rPr lang="de-DE"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buNone/>
            </a:pPr>
            <a:r>
              <a:rPr lang="de-DE"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SA45 9SR</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de-DE" sz="11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Gwefan</a:t>
            </a:r>
            <a:r>
              <a:rPr lang="de-DE"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100" u="sng"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rPr>
              <a:t>Hafan</a:t>
            </a:r>
            <a:r>
              <a:rPr lang="de-DE" sz="11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Website</a:t>
            </a:r>
            <a:endParaRPr lang="en-GB" sz="1100"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GB" sz="1100" dirty="0" err="1">
                <a:solidFill>
                  <a:schemeClr val="dk1"/>
                </a:solidFill>
                <a:latin typeface="Calibri"/>
                <a:ea typeface="Calibri"/>
                <a:cs typeface="Calibri"/>
                <a:sym typeface="Calibri"/>
              </a:rPr>
              <a:t>Gwybodaeth</a:t>
            </a:r>
            <a:r>
              <a:rPr lang="en-GB" sz="1100" dirty="0">
                <a:solidFill>
                  <a:schemeClr val="dk1"/>
                </a:solidFill>
                <a:latin typeface="Calibri"/>
                <a:ea typeface="Calibri"/>
                <a:cs typeface="Calibri"/>
                <a:sym typeface="Calibri"/>
              </a:rPr>
              <a:t> </a:t>
            </a:r>
            <a:r>
              <a:rPr lang="en-GB" sz="1100" dirty="0" err="1">
                <a:solidFill>
                  <a:schemeClr val="dk1"/>
                </a:solidFill>
                <a:latin typeface="Calibri"/>
                <a:ea typeface="Calibri"/>
                <a:cs typeface="Calibri"/>
                <a:sym typeface="Calibri"/>
              </a:rPr>
              <a:t>Cynghorwyr</a:t>
            </a:r>
            <a:r>
              <a:rPr lang="en-GB" sz="1100" dirty="0">
                <a:solidFill>
                  <a:schemeClr val="dk1"/>
                </a:solidFill>
                <a:latin typeface="Calibri"/>
                <a:ea typeface="Calibri"/>
                <a:cs typeface="Calibri"/>
                <a:sym typeface="Calibri"/>
              </a:rPr>
              <a:t> / Councillor Information </a:t>
            </a:r>
            <a:r>
              <a:rPr lang="en-GB"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 </a:t>
            </a:r>
            <a:r>
              <a:rPr lang="en-GB" sz="1100" dirty="0" err="1">
                <a:latin typeface="Calibri" panose="020F0502020204030204" pitchFamily="34" charset="0"/>
                <a:ea typeface="Calibri" panose="020F0502020204030204" pitchFamily="34" charset="0"/>
                <a:cs typeface="Calibri" panose="020F0502020204030204" pitchFamily="34" charset="0"/>
                <a:hlinkClick r:id="rId4"/>
              </a:rPr>
              <a:t>Cynghorwyr</a:t>
            </a:r>
            <a:endParaRPr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1613</Words>
  <Application>Microsoft Office PowerPoint</Application>
  <PresentationFormat>Widescreen</PresentationFormat>
  <Paragraphs>141</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Noto Sans Symbols</vt:lpstr>
      <vt:lpstr>Trebuchet MS</vt:lpstr>
      <vt:lpstr>Facet</vt:lpstr>
      <vt:lpstr>Adroddiad Blynyddol Annual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Cyngor Cymuned Llandysiliogogo</dc:creator>
  <cp:lastModifiedBy>Cyngor Cymuned Llangrannog</cp:lastModifiedBy>
  <cp:revision>2</cp:revision>
  <dcterms:created xsi:type="dcterms:W3CDTF">2025-03-09T17:10:02Z</dcterms:created>
  <dcterms:modified xsi:type="dcterms:W3CDTF">2026-07-06T19:11:13Z</dcterms:modified>
</cp:coreProperties>
</file>